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04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7" r:id="rId3"/>
    <p:sldId id="257" r:id="rId4"/>
    <p:sldId id="276" r:id="rId5"/>
    <p:sldId id="259" r:id="rId6"/>
    <p:sldId id="261" r:id="rId7"/>
    <p:sldId id="274" r:id="rId8"/>
    <p:sldId id="265" r:id="rId9"/>
    <p:sldId id="275" r:id="rId10"/>
    <p:sldId id="264" r:id="rId11"/>
    <p:sldId id="273" r:id="rId12"/>
    <p:sldId id="267" r:id="rId13"/>
    <p:sldId id="268" r:id="rId14"/>
    <p:sldId id="269" r:id="rId15"/>
    <p:sldId id="270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34817"/>
    <a:srgbClr val="15FF63"/>
    <a:srgbClr val="CCECFF"/>
    <a:srgbClr val="FF00FF"/>
    <a:srgbClr val="FFFF00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6" autoAdjust="0"/>
    <p:restoredTop sz="94660"/>
  </p:normalViewPr>
  <p:slideViewPr>
    <p:cSldViewPr>
      <p:cViewPr>
        <p:scale>
          <a:sx n="70" d="100"/>
          <a:sy n="70" d="100"/>
        </p:scale>
        <p:origin x="-522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Hockley%20fault%202012\Theodolite(total%20station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221186094108217E-2"/>
          <c:y val="0.10784313725490199"/>
          <c:w val="0.87340579241514726"/>
          <c:h val="0.6582646286861209"/>
        </c:manualLayout>
      </c:layout>
      <c:lineChart>
        <c:grouping val="standard"/>
        <c:varyColors val="0"/>
        <c:ser>
          <c:idx val="1"/>
          <c:order val="0"/>
          <c:marker>
            <c:symbol val="none"/>
          </c:marker>
          <c:cat>
            <c:numRef>
              <c:f>Sheet1!$H$2:$H$222</c:f>
              <c:numCache>
                <c:formatCode>General</c:formatCode>
                <c:ptCount val="2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  <c:pt idx="30">
                  <c:v>150</c:v>
                </c:pt>
                <c:pt idx="31">
                  <c:v>155</c:v>
                </c:pt>
                <c:pt idx="32">
                  <c:v>160</c:v>
                </c:pt>
                <c:pt idx="33">
                  <c:v>165</c:v>
                </c:pt>
                <c:pt idx="34">
                  <c:v>170</c:v>
                </c:pt>
                <c:pt idx="35">
                  <c:v>175</c:v>
                </c:pt>
                <c:pt idx="36">
                  <c:v>180</c:v>
                </c:pt>
                <c:pt idx="37">
                  <c:v>185</c:v>
                </c:pt>
                <c:pt idx="38">
                  <c:v>190</c:v>
                </c:pt>
                <c:pt idx="39">
                  <c:v>195</c:v>
                </c:pt>
                <c:pt idx="40">
                  <c:v>200</c:v>
                </c:pt>
                <c:pt idx="41">
                  <c:v>205</c:v>
                </c:pt>
                <c:pt idx="42">
                  <c:v>210</c:v>
                </c:pt>
                <c:pt idx="43">
                  <c:v>215</c:v>
                </c:pt>
                <c:pt idx="44">
                  <c:v>220</c:v>
                </c:pt>
                <c:pt idx="45">
                  <c:v>225</c:v>
                </c:pt>
                <c:pt idx="46">
                  <c:v>230</c:v>
                </c:pt>
                <c:pt idx="47">
                  <c:v>235</c:v>
                </c:pt>
                <c:pt idx="48">
                  <c:v>240</c:v>
                </c:pt>
                <c:pt idx="49">
                  <c:v>245</c:v>
                </c:pt>
                <c:pt idx="50">
                  <c:v>250</c:v>
                </c:pt>
                <c:pt idx="51">
                  <c:v>255</c:v>
                </c:pt>
                <c:pt idx="52">
                  <c:v>260</c:v>
                </c:pt>
                <c:pt idx="53">
                  <c:v>265</c:v>
                </c:pt>
                <c:pt idx="54">
                  <c:v>270</c:v>
                </c:pt>
                <c:pt idx="55">
                  <c:v>275</c:v>
                </c:pt>
                <c:pt idx="56">
                  <c:v>280</c:v>
                </c:pt>
                <c:pt idx="57">
                  <c:v>285</c:v>
                </c:pt>
                <c:pt idx="58">
                  <c:v>290</c:v>
                </c:pt>
                <c:pt idx="59">
                  <c:v>295</c:v>
                </c:pt>
                <c:pt idx="60">
                  <c:v>300</c:v>
                </c:pt>
                <c:pt idx="61">
                  <c:v>305</c:v>
                </c:pt>
                <c:pt idx="62">
                  <c:v>310</c:v>
                </c:pt>
                <c:pt idx="63">
                  <c:v>315</c:v>
                </c:pt>
                <c:pt idx="64">
                  <c:v>320</c:v>
                </c:pt>
                <c:pt idx="65">
                  <c:v>325</c:v>
                </c:pt>
                <c:pt idx="66">
                  <c:v>330</c:v>
                </c:pt>
                <c:pt idx="67">
                  <c:v>335</c:v>
                </c:pt>
                <c:pt idx="68">
                  <c:v>340</c:v>
                </c:pt>
                <c:pt idx="69">
                  <c:v>345</c:v>
                </c:pt>
                <c:pt idx="70">
                  <c:v>350</c:v>
                </c:pt>
                <c:pt idx="71">
                  <c:v>355</c:v>
                </c:pt>
                <c:pt idx="72">
                  <c:v>360</c:v>
                </c:pt>
                <c:pt idx="73">
                  <c:v>365</c:v>
                </c:pt>
                <c:pt idx="74">
                  <c:v>370</c:v>
                </c:pt>
                <c:pt idx="75">
                  <c:v>375</c:v>
                </c:pt>
                <c:pt idx="76">
                  <c:v>380</c:v>
                </c:pt>
                <c:pt idx="77">
                  <c:v>385</c:v>
                </c:pt>
                <c:pt idx="78">
                  <c:v>390</c:v>
                </c:pt>
                <c:pt idx="79">
                  <c:v>395</c:v>
                </c:pt>
                <c:pt idx="80">
                  <c:v>400</c:v>
                </c:pt>
                <c:pt idx="81">
                  <c:v>405</c:v>
                </c:pt>
                <c:pt idx="82">
                  <c:v>410</c:v>
                </c:pt>
                <c:pt idx="83">
                  <c:v>415</c:v>
                </c:pt>
                <c:pt idx="84">
                  <c:v>420</c:v>
                </c:pt>
                <c:pt idx="85">
                  <c:v>425</c:v>
                </c:pt>
                <c:pt idx="86">
                  <c:v>430</c:v>
                </c:pt>
                <c:pt idx="87">
                  <c:v>435</c:v>
                </c:pt>
                <c:pt idx="88">
                  <c:v>440</c:v>
                </c:pt>
                <c:pt idx="89">
                  <c:v>445</c:v>
                </c:pt>
                <c:pt idx="90">
                  <c:v>450</c:v>
                </c:pt>
                <c:pt idx="91">
                  <c:v>455</c:v>
                </c:pt>
                <c:pt idx="92">
                  <c:v>460</c:v>
                </c:pt>
                <c:pt idx="93">
                  <c:v>465</c:v>
                </c:pt>
                <c:pt idx="94">
                  <c:v>470</c:v>
                </c:pt>
                <c:pt idx="95">
                  <c:v>475</c:v>
                </c:pt>
                <c:pt idx="96">
                  <c:v>480</c:v>
                </c:pt>
                <c:pt idx="97">
                  <c:v>485</c:v>
                </c:pt>
                <c:pt idx="98">
                  <c:v>490</c:v>
                </c:pt>
                <c:pt idx="99">
                  <c:v>495</c:v>
                </c:pt>
                <c:pt idx="100">
                  <c:v>500</c:v>
                </c:pt>
                <c:pt idx="101">
                  <c:v>505</c:v>
                </c:pt>
                <c:pt idx="102">
                  <c:v>510</c:v>
                </c:pt>
                <c:pt idx="103">
                  <c:v>515</c:v>
                </c:pt>
                <c:pt idx="104">
                  <c:v>520</c:v>
                </c:pt>
                <c:pt idx="105">
                  <c:v>525</c:v>
                </c:pt>
                <c:pt idx="106">
                  <c:v>530</c:v>
                </c:pt>
                <c:pt idx="107">
                  <c:v>535</c:v>
                </c:pt>
                <c:pt idx="108">
                  <c:v>535</c:v>
                </c:pt>
                <c:pt idx="109">
                  <c:v>540</c:v>
                </c:pt>
                <c:pt idx="110">
                  <c:v>545</c:v>
                </c:pt>
                <c:pt idx="111">
                  <c:v>550</c:v>
                </c:pt>
                <c:pt idx="112">
                  <c:v>555</c:v>
                </c:pt>
                <c:pt idx="113">
                  <c:v>560</c:v>
                </c:pt>
                <c:pt idx="114">
                  <c:v>565</c:v>
                </c:pt>
                <c:pt idx="115">
                  <c:v>570</c:v>
                </c:pt>
                <c:pt idx="116">
                  <c:v>575</c:v>
                </c:pt>
                <c:pt idx="117">
                  <c:v>580</c:v>
                </c:pt>
                <c:pt idx="118">
                  <c:v>585</c:v>
                </c:pt>
                <c:pt idx="119">
                  <c:v>590</c:v>
                </c:pt>
                <c:pt idx="120">
                  <c:v>595</c:v>
                </c:pt>
                <c:pt idx="121">
                  <c:v>600</c:v>
                </c:pt>
                <c:pt idx="122">
                  <c:v>600</c:v>
                </c:pt>
                <c:pt idx="123">
                  <c:v>605</c:v>
                </c:pt>
                <c:pt idx="124">
                  <c:v>610</c:v>
                </c:pt>
                <c:pt idx="125">
                  <c:v>615</c:v>
                </c:pt>
                <c:pt idx="126">
                  <c:v>620</c:v>
                </c:pt>
                <c:pt idx="127">
                  <c:v>625</c:v>
                </c:pt>
                <c:pt idx="128">
                  <c:v>630</c:v>
                </c:pt>
                <c:pt idx="129">
                  <c:v>640</c:v>
                </c:pt>
                <c:pt idx="130">
                  <c:v>645</c:v>
                </c:pt>
                <c:pt idx="131">
                  <c:v>650</c:v>
                </c:pt>
                <c:pt idx="132">
                  <c:v>655</c:v>
                </c:pt>
                <c:pt idx="133">
                  <c:v>660</c:v>
                </c:pt>
                <c:pt idx="134">
                  <c:v>665</c:v>
                </c:pt>
                <c:pt idx="135">
                  <c:v>670</c:v>
                </c:pt>
                <c:pt idx="136">
                  <c:v>675</c:v>
                </c:pt>
                <c:pt idx="137">
                  <c:v>680</c:v>
                </c:pt>
                <c:pt idx="138">
                  <c:v>685</c:v>
                </c:pt>
                <c:pt idx="139">
                  <c:v>690</c:v>
                </c:pt>
                <c:pt idx="140">
                  <c:v>695</c:v>
                </c:pt>
                <c:pt idx="141">
                  <c:v>700</c:v>
                </c:pt>
                <c:pt idx="142">
                  <c:v>705</c:v>
                </c:pt>
                <c:pt idx="143">
                  <c:v>710</c:v>
                </c:pt>
                <c:pt idx="144">
                  <c:v>715</c:v>
                </c:pt>
                <c:pt idx="145">
                  <c:v>720</c:v>
                </c:pt>
                <c:pt idx="146">
                  <c:v>725</c:v>
                </c:pt>
                <c:pt idx="147">
                  <c:v>730</c:v>
                </c:pt>
                <c:pt idx="148">
                  <c:v>735</c:v>
                </c:pt>
                <c:pt idx="149">
                  <c:v>740</c:v>
                </c:pt>
                <c:pt idx="150">
                  <c:v>745</c:v>
                </c:pt>
                <c:pt idx="151">
                  <c:v>750</c:v>
                </c:pt>
                <c:pt idx="152">
                  <c:v>755</c:v>
                </c:pt>
                <c:pt idx="153">
                  <c:v>760</c:v>
                </c:pt>
                <c:pt idx="154">
                  <c:v>765</c:v>
                </c:pt>
                <c:pt idx="155">
                  <c:v>770</c:v>
                </c:pt>
                <c:pt idx="156">
                  <c:v>775</c:v>
                </c:pt>
                <c:pt idx="157">
                  <c:v>780</c:v>
                </c:pt>
                <c:pt idx="158">
                  <c:v>785</c:v>
                </c:pt>
                <c:pt idx="159">
                  <c:v>790</c:v>
                </c:pt>
                <c:pt idx="160">
                  <c:v>795</c:v>
                </c:pt>
                <c:pt idx="161">
                  <c:v>800</c:v>
                </c:pt>
                <c:pt idx="162">
                  <c:v>805</c:v>
                </c:pt>
                <c:pt idx="163">
                  <c:v>810</c:v>
                </c:pt>
                <c:pt idx="164">
                  <c:v>815</c:v>
                </c:pt>
                <c:pt idx="165">
                  <c:v>820</c:v>
                </c:pt>
                <c:pt idx="166">
                  <c:v>825</c:v>
                </c:pt>
                <c:pt idx="167">
                  <c:v>830</c:v>
                </c:pt>
                <c:pt idx="168">
                  <c:v>835</c:v>
                </c:pt>
                <c:pt idx="169">
                  <c:v>840</c:v>
                </c:pt>
                <c:pt idx="170">
                  <c:v>845</c:v>
                </c:pt>
                <c:pt idx="171">
                  <c:v>850</c:v>
                </c:pt>
                <c:pt idx="172">
                  <c:v>855</c:v>
                </c:pt>
                <c:pt idx="173">
                  <c:v>860</c:v>
                </c:pt>
                <c:pt idx="174">
                  <c:v>865</c:v>
                </c:pt>
                <c:pt idx="175">
                  <c:v>870</c:v>
                </c:pt>
                <c:pt idx="176">
                  <c:v>875</c:v>
                </c:pt>
                <c:pt idx="177">
                  <c:v>880</c:v>
                </c:pt>
                <c:pt idx="178">
                  <c:v>885</c:v>
                </c:pt>
                <c:pt idx="179">
                  <c:v>890</c:v>
                </c:pt>
                <c:pt idx="180">
                  <c:v>895</c:v>
                </c:pt>
                <c:pt idx="181">
                  <c:v>900</c:v>
                </c:pt>
                <c:pt idx="182">
                  <c:v>905</c:v>
                </c:pt>
                <c:pt idx="183">
                  <c:v>910</c:v>
                </c:pt>
                <c:pt idx="184">
                  <c:v>915</c:v>
                </c:pt>
                <c:pt idx="185">
                  <c:v>920</c:v>
                </c:pt>
                <c:pt idx="186">
                  <c:v>925</c:v>
                </c:pt>
                <c:pt idx="187">
                  <c:v>930</c:v>
                </c:pt>
                <c:pt idx="188">
                  <c:v>935</c:v>
                </c:pt>
                <c:pt idx="189">
                  <c:v>940</c:v>
                </c:pt>
                <c:pt idx="190">
                  <c:v>945</c:v>
                </c:pt>
                <c:pt idx="191">
                  <c:v>950</c:v>
                </c:pt>
                <c:pt idx="192">
                  <c:v>955</c:v>
                </c:pt>
                <c:pt idx="193">
                  <c:v>960</c:v>
                </c:pt>
                <c:pt idx="194">
                  <c:v>965</c:v>
                </c:pt>
                <c:pt idx="195">
                  <c:v>970</c:v>
                </c:pt>
                <c:pt idx="196">
                  <c:v>975</c:v>
                </c:pt>
                <c:pt idx="197">
                  <c:v>980</c:v>
                </c:pt>
                <c:pt idx="198">
                  <c:v>980</c:v>
                </c:pt>
                <c:pt idx="199">
                  <c:v>985</c:v>
                </c:pt>
                <c:pt idx="200">
                  <c:v>985</c:v>
                </c:pt>
                <c:pt idx="201">
                  <c:v>990</c:v>
                </c:pt>
                <c:pt idx="202">
                  <c:v>990</c:v>
                </c:pt>
                <c:pt idx="203">
                  <c:v>995</c:v>
                </c:pt>
                <c:pt idx="204">
                  <c:v>1000</c:v>
                </c:pt>
                <c:pt idx="205">
                  <c:v>1005</c:v>
                </c:pt>
                <c:pt idx="206">
                  <c:v>1010</c:v>
                </c:pt>
                <c:pt idx="207">
                  <c:v>1015</c:v>
                </c:pt>
                <c:pt idx="208">
                  <c:v>1020</c:v>
                </c:pt>
                <c:pt idx="209">
                  <c:v>1025</c:v>
                </c:pt>
                <c:pt idx="210">
                  <c:v>1030</c:v>
                </c:pt>
                <c:pt idx="211">
                  <c:v>1035</c:v>
                </c:pt>
                <c:pt idx="212">
                  <c:v>1040</c:v>
                </c:pt>
                <c:pt idx="213">
                  <c:v>1045</c:v>
                </c:pt>
                <c:pt idx="214">
                  <c:v>1050</c:v>
                </c:pt>
                <c:pt idx="215">
                  <c:v>1055</c:v>
                </c:pt>
                <c:pt idx="216">
                  <c:v>1060</c:v>
                </c:pt>
                <c:pt idx="217">
                  <c:v>1065</c:v>
                </c:pt>
                <c:pt idx="218">
                  <c:v>1070</c:v>
                </c:pt>
                <c:pt idx="219">
                  <c:v>1075</c:v>
                </c:pt>
                <c:pt idx="220">
                  <c:v>1080</c:v>
                </c:pt>
              </c:numCache>
            </c:numRef>
          </c:cat>
          <c:val>
            <c:numRef>
              <c:f>Sheet1!$J$2:$J$222</c:f>
              <c:numCache>
                <c:formatCode>General</c:formatCode>
                <c:ptCount val="221"/>
                <c:pt idx="0">
                  <c:v>7.7511860000000006</c:v>
                </c:pt>
                <c:pt idx="1">
                  <c:v>7.6379529999999907</c:v>
                </c:pt>
                <c:pt idx="2">
                  <c:v>7.5309839999999975</c:v>
                </c:pt>
                <c:pt idx="3">
                  <c:v>7.4392410000000133</c:v>
                </c:pt>
                <c:pt idx="4">
                  <c:v>7.3978249999999859</c:v>
                </c:pt>
                <c:pt idx="5">
                  <c:v>7.3278559999999855</c:v>
                </c:pt>
                <c:pt idx="6">
                  <c:v>7.2474749999999899</c:v>
                </c:pt>
                <c:pt idx="7">
                  <c:v>7.2247219999999945</c:v>
                </c:pt>
                <c:pt idx="8">
                  <c:v>7.2060329999999979</c:v>
                </c:pt>
                <c:pt idx="9">
                  <c:v>7.1322139999999976</c:v>
                </c:pt>
                <c:pt idx="10">
                  <c:v>7.1093729999999979</c:v>
                </c:pt>
                <c:pt idx="11">
                  <c:v>7.1093440000000001</c:v>
                </c:pt>
                <c:pt idx="12">
                  <c:v>7.0112710000000034</c:v>
                </c:pt>
                <c:pt idx="13">
                  <c:v>6.9292449999999981</c:v>
                </c:pt>
                <c:pt idx="14">
                  <c:v>6.9208579999999955</c:v>
                </c:pt>
                <c:pt idx="15">
                  <c:v>6.8821119999999887</c:v>
                </c:pt>
                <c:pt idx="16">
                  <c:v>6.7358559999999965</c:v>
                </c:pt>
                <c:pt idx="17">
                  <c:v>6.6899899999999946</c:v>
                </c:pt>
                <c:pt idx="18">
                  <c:v>6.6414690000000034</c:v>
                </c:pt>
                <c:pt idx="19">
                  <c:v>6.533065999999998</c:v>
                </c:pt>
                <c:pt idx="20">
                  <c:v>6.5231879999999878</c:v>
                </c:pt>
                <c:pt idx="21">
                  <c:v>6.5090299999999992</c:v>
                </c:pt>
                <c:pt idx="22">
                  <c:v>6.4632799999999984</c:v>
                </c:pt>
                <c:pt idx="23">
                  <c:v>6.4161159999999908</c:v>
                </c:pt>
                <c:pt idx="24">
                  <c:v>6.5168339999999985</c:v>
                </c:pt>
                <c:pt idx="25">
                  <c:v>6.44493899999999</c:v>
                </c:pt>
                <c:pt idx="26">
                  <c:v>6.3972060000000006</c:v>
                </c:pt>
                <c:pt idx="27">
                  <c:v>6.3275559999999809</c:v>
                </c:pt>
                <c:pt idx="28">
                  <c:v>6.3052460000000004</c:v>
                </c:pt>
                <c:pt idx="29">
                  <c:v>6.2499319999999976</c:v>
                </c:pt>
                <c:pt idx="30">
                  <c:v>6.1602530000000009</c:v>
                </c:pt>
                <c:pt idx="31">
                  <c:v>6.092292999999998</c:v>
                </c:pt>
                <c:pt idx="32">
                  <c:v>6.0226339999999965</c:v>
                </c:pt>
                <c:pt idx="33">
                  <c:v>5.978082999999998</c:v>
                </c:pt>
                <c:pt idx="34">
                  <c:v>5.9218860000000006</c:v>
                </c:pt>
                <c:pt idx="35">
                  <c:v>5.8121289999999899</c:v>
                </c:pt>
                <c:pt idx="36">
                  <c:v>5.7360860000000002</c:v>
                </c:pt>
                <c:pt idx="37">
                  <c:v>5.7186249999999985</c:v>
                </c:pt>
                <c:pt idx="38">
                  <c:v>5.6286619999999985</c:v>
                </c:pt>
                <c:pt idx="39">
                  <c:v>5.5704449999999985</c:v>
                </c:pt>
                <c:pt idx="40">
                  <c:v>5.4876860000000001</c:v>
                </c:pt>
                <c:pt idx="41">
                  <c:v>5.3384250000000009</c:v>
                </c:pt>
                <c:pt idx="42">
                  <c:v>5.2843610000000014</c:v>
                </c:pt>
                <c:pt idx="43">
                  <c:v>5.2452249999999978</c:v>
                </c:pt>
                <c:pt idx="44">
                  <c:v>5.0932969999999997</c:v>
                </c:pt>
                <c:pt idx="45">
                  <c:v>5.0023349999999898</c:v>
                </c:pt>
                <c:pt idx="46">
                  <c:v>4.8891579999999975</c:v>
                </c:pt>
                <c:pt idx="47">
                  <c:v>4.8464430000000034</c:v>
                </c:pt>
                <c:pt idx="48">
                  <c:v>4.7747969999999995</c:v>
                </c:pt>
                <c:pt idx="49">
                  <c:v>4.6975269999999885</c:v>
                </c:pt>
                <c:pt idx="50">
                  <c:v>4.6911479999999965</c:v>
                </c:pt>
                <c:pt idx="51">
                  <c:v>4.7370780000000003</c:v>
                </c:pt>
                <c:pt idx="52">
                  <c:v>4.6921539999999897</c:v>
                </c:pt>
                <c:pt idx="53">
                  <c:v>4.6608569999999876</c:v>
                </c:pt>
                <c:pt idx="54">
                  <c:v>4.5835939999999979</c:v>
                </c:pt>
                <c:pt idx="55">
                  <c:v>4.4735270000000034</c:v>
                </c:pt>
                <c:pt idx="56">
                  <c:v>4.3806849999999917</c:v>
                </c:pt>
                <c:pt idx="57">
                  <c:v>4.344263999999999</c:v>
                </c:pt>
                <c:pt idx="58">
                  <c:v>4.2673909999999955</c:v>
                </c:pt>
                <c:pt idx="59">
                  <c:v>4.2053079999999987</c:v>
                </c:pt>
                <c:pt idx="60">
                  <c:v>4.1780279999999976</c:v>
                </c:pt>
                <c:pt idx="61">
                  <c:v>4.1212729999999986</c:v>
                </c:pt>
                <c:pt idx="62">
                  <c:v>4.0061420000000014</c:v>
                </c:pt>
                <c:pt idx="63">
                  <c:v>3.9495830000000005</c:v>
                </c:pt>
                <c:pt idx="64">
                  <c:v>3.8189229999999967</c:v>
                </c:pt>
                <c:pt idx="65">
                  <c:v>3.741420999999999</c:v>
                </c:pt>
                <c:pt idx="66">
                  <c:v>3.7053829999999981</c:v>
                </c:pt>
                <c:pt idx="67">
                  <c:v>3.6516579999999967</c:v>
                </c:pt>
                <c:pt idx="68">
                  <c:v>3.5803529999999988</c:v>
                </c:pt>
                <c:pt idx="69">
                  <c:v>3.5107159999999977</c:v>
                </c:pt>
                <c:pt idx="70">
                  <c:v>3.4789159999999977</c:v>
                </c:pt>
                <c:pt idx="71">
                  <c:v>3.3992139999999966</c:v>
                </c:pt>
                <c:pt idx="72">
                  <c:v>3.3231529999999978</c:v>
                </c:pt>
                <c:pt idx="73">
                  <c:v>3.2881129999999992</c:v>
                </c:pt>
                <c:pt idx="74">
                  <c:v>3.2563150000000007</c:v>
                </c:pt>
                <c:pt idx="75">
                  <c:v>3.184272</c:v>
                </c:pt>
                <c:pt idx="76">
                  <c:v>3.1308589999999965</c:v>
                </c:pt>
                <c:pt idx="77">
                  <c:v>3.043409999999998</c:v>
                </c:pt>
                <c:pt idx="78">
                  <c:v>3.0623179999999981</c:v>
                </c:pt>
                <c:pt idx="79">
                  <c:v>3.0062040000000003</c:v>
                </c:pt>
                <c:pt idx="80">
                  <c:v>2.9550559999999919</c:v>
                </c:pt>
                <c:pt idx="81">
                  <c:v>2.8919829999999958</c:v>
                </c:pt>
                <c:pt idx="82">
                  <c:v>2.8375479999999977</c:v>
                </c:pt>
                <c:pt idx="83">
                  <c:v>2.7126599999999947</c:v>
                </c:pt>
                <c:pt idx="84">
                  <c:v>2.6732440000000004</c:v>
                </c:pt>
                <c:pt idx="85">
                  <c:v>2.6632080000000009</c:v>
                </c:pt>
                <c:pt idx="86">
                  <c:v>2.5373920000000005</c:v>
                </c:pt>
                <c:pt idx="87">
                  <c:v>2.4463779999999993</c:v>
                </c:pt>
                <c:pt idx="88">
                  <c:v>2.3482839999999987</c:v>
                </c:pt>
                <c:pt idx="89">
                  <c:v>2.2497059999999998</c:v>
                </c:pt>
                <c:pt idx="90">
                  <c:v>2.1791559999999977</c:v>
                </c:pt>
                <c:pt idx="91">
                  <c:v>2.1406829999999988</c:v>
                </c:pt>
                <c:pt idx="92">
                  <c:v>2.0817759999999979</c:v>
                </c:pt>
                <c:pt idx="93">
                  <c:v>2.0243870000000048</c:v>
                </c:pt>
                <c:pt idx="94">
                  <c:v>1.9343889999999999</c:v>
                </c:pt>
                <c:pt idx="95">
                  <c:v>1.881007999999998</c:v>
                </c:pt>
                <c:pt idx="96">
                  <c:v>1.8026589999999985</c:v>
                </c:pt>
                <c:pt idx="97">
                  <c:v>1.7702059999999995</c:v>
                </c:pt>
                <c:pt idx="98">
                  <c:v>1.7349249999999998</c:v>
                </c:pt>
                <c:pt idx="99">
                  <c:v>1.6515999999999964</c:v>
                </c:pt>
                <c:pt idx="100">
                  <c:v>1.6177829999999993</c:v>
                </c:pt>
                <c:pt idx="101">
                  <c:v>1.5326489999999993</c:v>
                </c:pt>
                <c:pt idx="102">
                  <c:v>1.4628609999999982</c:v>
                </c:pt>
                <c:pt idx="103">
                  <c:v>1.4350629999999978</c:v>
                </c:pt>
                <c:pt idx="104">
                  <c:v>1.3867039999999982</c:v>
                </c:pt>
                <c:pt idx="105">
                  <c:v>1.3091009999999978</c:v>
                </c:pt>
                <c:pt idx="106">
                  <c:v>1.2511489999999978</c:v>
                </c:pt>
                <c:pt idx="107">
                  <c:v>1.1938019999999978</c:v>
                </c:pt>
                <c:pt idx="108">
                  <c:v>0.7569500000000009</c:v>
                </c:pt>
                <c:pt idx="109">
                  <c:v>1.1488060000000004</c:v>
                </c:pt>
                <c:pt idx="110">
                  <c:v>1.0759129999999999</c:v>
                </c:pt>
                <c:pt idx="111">
                  <c:v>1.0463209999999978</c:v>
                </c:pt>
                <c:pt idx="112">
                  <c:v>0.95227599999999768</c:v>
                </c:pt>
                <c:pt idx="113">
                  <c:v>0.92150499999999957</c:v>
                </c:pt>
                <c:pt idx="114">
                  <c:v>0.91097800000000062</c:v>
                </c:pt>
                <c:pt idx="115">
                  <c:v>0.94779499999999961</c:v>
                </c:pt>
                <c:pt idx="116">
                  <c:v>0.92615499999999751</c:v>
                </c:pt>
                <c:pt idx="117">
                  <c:v>0.88647800000000065</c:v>
                </c:pt>
                <c:pt idx="118">
                  <c:v>0.89001299999999928</c:v>
                </c:pt>
                <c:pt idx="119">
                  <c:v>0.8720630000000007</c:v>
                </c:pt>
                <c:pt idx="120">
                  <c:v>0.94058799999999709</c:v>
                </c:pt>
                <c:pt idx="121">
                  <c:v>0.92154299999999956</c:v>
                </c:pt>
                <c:pt idx="122">
                  <c:v>0.93880799999999809</c:v>
                </c:pt>
                <c:pt idx="123">
                  <c:v>0.87454800000000177</c:v>
                </c:pt>
                <c:pt idx="124">
                  <c:v>0.82832600000000067</c:v>
                </c:pt>
                <c:pt idx="125">
                  <c:v>0.78561499999999951</c:v>
                </c:pt>
                <c:pt idx="126">
                  <c:v>0.73401899999999998</c:v>
                </c:pt>
                <c:pt idx="127">
                  <c:v>0.80792100000000144</c:v>
                </c:pt>
                <c:pt idx="128">
                  <c:v>0.8544659999999985</c:v>
                </c:pt>
                <c:pt idx="129">
                  <c:v>0.66581399999999769</c:v>
                </c:pt>
                <c:pt idx="130">
                  <c:v>0.64195300000000188</c:v>
                </c:pt>
                <c:pt idx="131">
                  <c:v>0.63048099999999951</c:v>
                </c:pt>
                <c:pt idx="132">
                  <c:v>0.60935399999999951</c:v>
                </c:pt>
                <c:pt idx="133">
                  <c:v>0.76569800000000243</c:v>
                </c:pt>
                <c:pt idx="134">
                  <c:v>0.7350749999999987</c:v>
                </c:pt>
                <c:pt idx="135">
                  <c:v>0.6958750000000028</c:v>
                </c:pt>
                <c:pt idx="136">
                  <c:v>0.6925319999999997</c:v>
                </c:pt>
                <c:pt idx="137">
                  <c:v>0.54723999999999851</c:v>
                </c:pt>
                <c:pt idx="138">
                  <c:v>0.47542300000000032</c:v>
                </c:pt>
                <c:pt idx="139">
                  <c:v>0.45815800000000095</c:v>
                </c:pt>
                <c:pt idx="140">
                  <c:v>0.33623700000000056</c:v>
                </c:pt>
                <c:pt idx="141">
                  <c:v>0.34179700000000002</c:v>
                </c:pt>
                <c:pt idx="142">
                  <c:v>0.35303499999999938</c:v>
                </c:pt>
                <c:pt idx="143">
                  <c:v>0.33834999999999976</c:v>
                </c:pt>
                <c:pt idx="144">
                  <c:v>0.26811000000000007</c:v>
                </c:pt>
                <c:pt idx="145">
                  <c:v>0.19511400000000043</c:v>
                </c:pt>
                <c:pt idx="146">
                  <c:v>0.26818200000000014</c:v>
                </c:pt>
                <c:pt idx="147">
                  <c:v>0.17792599999999961</c:v>
                </c:pt>
                <c:pt idx="148">
                  <c:v>0.19445800000000113</c:v>
                </c:pt>
                <c:pt idx="149">
                  <c:v>0.16720900000000008</c:v>
                </c:pt>
                <c:pt idx="150">
                  <c:v>0.20796499999999829</c:v>
                </c:pt>
                <c:pt idx="151">
                  <c:v>0.19707199999999875</c:v>
                </c:pt>
                <c:pt idx="152">
                  <c:v>0.12855199999999911</c:v>
                </c:pt>
                <c:pt idx="153">
                  <c:v>8.8096000000000424E-2</c:v>
                </c:pt>
                <c:pt idx="154">
                  <c:v>0.10117100000000079</c:v>
                </c:pt>
                <c:pt idx="155">
                  <c:v>6.8441999999997519E-2</c:v>
                </c:pt>
                <c:pt idx="156">
                  <c:v>6.6406999999998287E-2</c:v>
                </c:pt>
                <c:pt idx="157">
                  <c:v>1.4842999999999051E-2</c:v>
                </c:pt>
                <c:pt idx="158">
                  <c:v>8.73799999999747E-3</c:v>
                </c:pt>
                <c:pt idx="159">
                  <c:v>5.6405999999999103E-2</c:v>
                </c:pt>
                <c:pt idx="160">
                  <c:v>9.1545000000000237E-2</c:v>
                </c:pt>
                <c:pt idx="161">
                  <c:v>0.13869000000000042</c:v>
                </c:pt>
                <c:pt idx="162">
                  <c:v>0.10779600000000071</c:v>
                </c:pt>
                <c:pt idx="163">
                  <c:v>0.1303409999999979</c:v>
                </c:pt>
                <c:pt idx="164">
                  <c:v>0.17619699999999841</c:v>
                </c:pt>
                <c:pt idx="165">
                  <c:v>0.13345899999999844</c:v>
                </c:pt>
                <c:pt idx="166">
                  <c:v>0.24059000000000122</c:v>
                </c:pt>
                <c:pt idx="167">
                  <c:v>0.1456090000000004</c:v>
                </c:pt>
                <c:pt idx="168">
                  <c:v>0.14021599999999906</c:v>
                </c:pt>
                <c:pt idx="169">
                  <c:v>0.12306699999999893</c:v>
                </c:pt>
                <c:pt idx="170">
                  <c:v>0.1307310000000009</c:v>
                </c:pt>
                <c:pt idx="171">
                  <c:v>0.15552699999999944</c:v>
                </c:pt>
                <c:pt idx="172">
                  <c:v>0.11524599999999915</c:v>
                </c:pt>
                <c:pt idx="173">
                  <c:v>3.3269000000000659E-2</c:v>
                </c:pt>
                <c:pt idx="174">
                  <c:v>0.13653300000000004</c:v>
                </c:pt>
                <c:pt idx="175">
                  <c:v>0.10265499999999847</c:v>
                </c:pt>
                <c:pt idx="176">
                  <c:v>5.1159999999999428E-2</c:v>
                </c:pt>
                <c:pt idx="177">
                  <c:v>4.8818999999998336E-2</c:v>
                </c:pt>
                <c:pt idx="178">
                  <c:v>9.9999999747524694E-7</c:v>
                </c:pt>
                <c:pt idx="179">
                  <c:v>5.1265000000000782E-2</c:v>
                </c:pt>
                <c:pt idx="180">
                  <c:v>9.5133000000000564E-2</c:v>
                </c:pt>
                <c:pt idx="181">
                  <c:v>4.4477999999998172E-2</c:v>
                </c:pt>
                <c:pt idx="182">
                  <c:v>0.11084299999999908</c:v>
                </c:pt>
                <c:pt idx="183">
                  <c:v>0.13157899999999856</c:v>
                </c:pt>
                <c:pt idx="184">
                  <c:v>0.16782999999999881</c:v>
                </c:pt>
                <c:pt idx="185">
                  <c:v>0.19886800000000118</c:v>
                </c:pt>
                <c:pt idx="186">
                  <c:v>0.24768800000000021</c:v>
                </c:pt>
                <c:pt idx="187">
                  <c:v>0.22500200000000009</c:v>
                </c:pt>
                <c:pt idx="188">
                  <c:v>0.20934699999999781</c:v>
                </c:pt>
                <c:pt idx="189">
                  <c:v>0.16018099999999791</c:v>
                </c:pt>
                <c:pt idx="190">
                  <c:v>0.12250900000000089</c:v>
                </c:pt>
                <c:pt idx="191">
                  <c:v>0.15034000000000017</c:v>
                </c:pt>
                <c:pt idx="192">
                  <c:v>0.13924300000000076</c:v>
                </c:pt>
                <c:pt idx="193">
                  <c:v>0.18674300000000027</c:v>
                </c:pt>
                <c:pt idx="194">
                  <c:v>0.17537699999999745</c:v>
                </c:pt>
                <c:pt idx="195">
                  <c:v>0.17502999999999971</c:v>
                </c:pt>
                <c:pt idx="196">
                  <c:v>0.21387599999999909</c:v>
                </c:pt>
                <c:pt idx="197">
                  <c:v>0.44291300000000111</c:v>
                </c:pt>
                <c:pt idx="198">
                  <c:v>0.13564399999999921</c:v>
                </c:pt>
                <c:pt idx="199">
                  <c:v>0.38025099999999873</c:v>
                </c:pt>
                <c:pt idx="200">
                  <c:v>0.16683000000000109</c:v>
                </c:pt>
                <c:pt idx="201">
                  <c:v>0.38240399999999863</c:v>
                </c:pt>
                <c:pt idx="202">
                  <c:v>0.19748599999999819</c:v>
                </c:pt>
                <c:pt idx="203">
                  <c:v>0.39526799999999906</c:v>
                </c:pt>
                <c:pt idx="204">
                  <c:v>0.39434899999999978</c:v>
                </c:pt>
                <c:pt idx="205">
                  <c:v>0.356739999999999</c:v>
                </c:pt>
                <c:pt idx="206">
                  <c:v>0.34429199999999993</c:v>
                </c:pt>
                <c:pt idx="207">
                  <c:v>0.36647800000000147</c:v>
                </c:pt>
                <c:pt idx="208">
                  <c:v>0.37506100000000003</c:v>
                </c:pt>
                <c:pt idx="209">
                  <c:v>0.37097400000000103</c:v>
                </c:pt>
                <c:pt idx="210">
                  <c:v>0.3833929999999996</c:v>
                </c:pt>
                <c:pt idx="211">
                  <c:v>0.33866000000000146</c:v>
                </c:pt>
                <c:pt idx="212">
                  <c:v>0.32920300000000008</c:v>
                </c:pt>
                <c:pt idx="213">
                  <c:v>0.29344499999999951</c:v>
                </c:pt>
                <c:pt idx="214">
                  <c:v>0.36654099999999912</c:v>
                </c:pt>
                <c:pt idx="215">
                  <c:v>0.38794600000000035</c:v>
                </c:pt>
                <c:pt idx="216">
                  <c:v>0.42286199999999968</c:v>
                </c:pt>
                <c:pt idx="217">
                  <c:v>0.37487699999999952</c:v>
                </c:pt>
                <c:pt idx="218">
                  <c:v>0.38458000000000053</c:v>
                </c:pt>
                <c:pt idx="219">
                  <c:v>0.35690000000000027</c:v>
                </c:pt>
                <c:pt idx="220">
                  <c:v>0.29769400000000001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34368"/>
        <c:axId val="70225280"/>
      </c:lineChart>
      <c:catAx>
        <c:axId val="9343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680" baseline="0"/>
            </a:pPr>
            <a:endParaRPr lang="en-US"/>
          </a:p>
        </c:txPr>
        <c:crossAx val="70225280"/>
        <c:crosses val="autoZero"/>
        <c:auto val="1"/>
        <c:lblAlgn val="ctr"/>
        <c:lblOffset val="50"/>
        <c:tickLblSkip val="50"/>
        <c:tickMarkSkip val="50"/>
        <c:noMultiLvlLbl val="0"/>
      </c:catAx>
      <c:valAx>
        <c:axId val="70225280"/>
        <c:scaling>
          <c:orientation val="minMax"/>
          <c:max val="10"/>
        </c:scaling>
        <c:delete val="0"/>
        <c:axPos val="l"/>
        <c:numFmt formatCode="General" sourceLinked="1"/>
        <c:majorTickMark val="none"/>
        <c:minorTickMark val="none"/>
        <c:tickLblPos val="nextTo"/>
        <c:crossAx val="93434368"/>
        <c:crosses val="autoZero"/>
        <c:crossBetween val="between"/>
        <c:majorUnit val="2"/>
      </c:valAx>
    </c:plotArea>
    <c:plotVisOnly val="1"/>
    <c:dispBlanksAs val="zero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CA9DF-8139-46C8-BEAD-150CE8F620DD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15F14-74E7-4C8E-B214-1CAF9900F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827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35AA8-2583-40B5-9428-A8DD973E40E0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E7D10-9308-4D8A-9806-50F20BCB7B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527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E649-246A-4D9C-AE06-4EDD88E92527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863F-A355-4B67-99F5-04975F08A631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77C4-5E4D-47C4-A62B-E26EB41C9927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EE4-EDAD-404F-B65E-F5439ECB0BAF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FBD9C-C49D-4CD7-B24E-B44AC93BB81C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55CF8-ECE3-4702-8DC6-F8C86532EA7E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C5AA-896C-4A38-BFA0-5357C9176308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472A-798C-4E23-8033-AAE16B75BD61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6CA8-9C6A-495F-9B60-119ED8918524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7D2B-A1AD-4CFF-9071-261B822D694B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BC45C-3AEA-4960-B66E-11541A39FFD4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4E5767A-8F50-4257-8658-2AB7FF70CCFB}" type="datetime1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C9253A2-712C-4208-A305-4746689FDA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6172200" cy="1371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Li Chang, Ph.D. Student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Advisor: Dr. Robert R. Stewart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295400"/>
            <a:ext cx="6172200" cy="1894362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i="1" dirty="0"/>
              <a:t>What’s underneath </a:t>
            </a:r>
            <a:r>
              <a:rPr lang="en-US" b="1" i="1" dirty="0" smtClean="0"/>
              <a:t>Houston?</a:t>
            </a:r>
            <a:br>
              <a:rPr lang="en-US" b="1" i="1" dirty="0" smtClean="0"/>
            </a:br>
            <a:r>
              <a:rPr lang="en-US" b="1" i="1" dirty="0"/>
              <a:t> </a:t>
            </a:r>
            <a:r>
              <a:rPr lang="en-US" b="1" i="1" dirty="0" smtClean="0"/>
              <a:t>    Faults</a:t>
            </a:r>
            <a:r>
              <a:rPr lang="en-US" b="1" i="1" dirty="0"/>
              <a:t>, salt, &amp; sediments 	</a:t>
            </a:r>
            <a:br>
              <a:rPr lang="en-US" b="1" i="1" dirty="0"/>
            </a:br>
            <a:endParaRPr lang="en-US" b="1" i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5562600"/>
            <a:ext cx="6172200" cy="1371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AGL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Research Presentation &amp; Update Meeting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May, 2012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60" descr="Agl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2039"/>
            <a:ext cx="2286000" cy="1210805"/>
          </a:xfrm>
          <a:prstGeom prst="rect">
            <a:avLst/>
          </a:prstGeom>
          <a:noFill/>
        </p:spPr>
      </p:pic>
      <p:pic>
        <p:nvPicPr>
          <p:cNvPr id="9" name="Picture 90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2400" y="1219200"/>
            <a:ext cx="1143000" cy="1442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161" descr="coug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152400"/>
            <a:ext cx="1143000" cy="1045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Pierce Junction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salt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dome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5" descr="C:\Users\Joel Warneke\Desktop\Gravity Statio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7467600" cy="559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5562600" y="2286000"/>
            <a:ext cx="0" cy="2590800"/>
          </a:xfrm>
          <a:prstGeom prst="line">
            <a:avLst/>
          </a:prstGeom>
          <a:ln w="57150">
            <a:solidFill>
              <a:srgbClr val="FFFF00">
                <a:alpha val="419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/>
          <a:srcRect b="49855"/>
          <a:stretch>
            <a:fillRect/>
          </a:stretch>
        </p:blipFill>
        <p:spPr bwMode="auto">
          <a:xfrm>
            <a:off x="228601" y="3733800"/>
            <a:ext cx="3231859" cy="207467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218" name="Picture 2" descr="E:\Desk PC C drive\BACKUP\本機磁碟 (F)\PICS\20100731 0811Field trip,MT\20100805\0805\P1120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921" y="1676400"/>
            <a:ext cx="2747079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Pierce Junction </a:t>
            </a:r>
            <a:r>
              <a:rPr lang="en-US" dirty="0" smtClean="0">
                <a:solidFill>
                  <a:srgbClr val="FF0000"/>
                </a:solidFill>
              </a:rPr>
              <a:t>salt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dome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796" t="12907" r="1420" b="4767"/>
          <a:stretch>
            <a:fillRect/>
          </a:stretch>
        </p:blipFill>
        <p:spPr bwMode="auto">
          <a:xfrm>
            <a:off x="519223" y="1798674"/>
            <a:ext cx="8091377" cy="376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1714" t="12687" r="1154" b="5075"/>
          <a:stretch>
            <a:fillRect/>
          </a:stretch>
        </p:blipFill>
        <p:spPr bwMode="auto">
          <a:xfrm>
            <a:off x="506554" y="1798674"/>
            <a:ext cx="8092440" cy="374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1733267"/>
            <a:ext cx="565539" cy="4286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200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400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600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800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1000</a:t>
            </a:r>
          </a:p>
          <a:p>
            <a:pPr algn="ctr"/>
            <a:r>
              <a:rPr lang="en-US" sz="1600" dirty="0" smtClean="0"/>
              <a:t>(ms)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6659" y="1567288"/>
            <a:ext cx="834715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b">
            <a:spAutoFit/>
          </a:bodyPr>
          <a:lstStyle/>
          <a:p>
            <a:r>
              <a:rPr lang="en-US" sz="1600" dirty="0" smtClean="0"/>
              <a:t>0      50             150           250            350           450           550            650           750           850           950 (m)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43800" y="1307068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05800" y="1154668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ERP-</a:t>
            </a:r>
            <a:r>
              <a:rPr lang="en-US" dirty="0" smtClean="0">
                <a:solidFill>
                  <a:srgbClr val="FF0000"/>
                </a:solidFill>
              </a:rPr>
              <a:t>sediments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8356" t="9943" r="1078" b="7218"/>
          <a:stretch>
            <a:fillRect/>
          </a:stretch>
        </p:blipFill>
        <p:spPr bwMode="auto">
          <a:xfrm>
            <a:off x="471038" y="1524000"/>
            <a:ext cx="8360798" cy="430170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ular Callout 6"/>
          <p:cNvSpPr/>
          <p:nvPr/>
        </p:nvSpPr>
        <p:spPr>
          <a:xfrm>
            <a:off x="7552251" y="5181600"/>
            <a:ext cx="1371600" cy="685800"/>
          </a:xfrm>
          <a:prstGeom prst="wedgeRectCallout">
            <a:avLst>
              <a:gd name="adj1" fmla="val -200188"/>
              <a:gd name="adj2" fmla="val -11211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Last  credible reflector at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1900 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6428601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 smtClean="0"/>
              <a:t>(Processed by </a:t>
            </a:r>
            <a:r>
              <a:rPr lang="en-US" altLang="zh-CN" sz="1200" dirty="0" err="1" smtClean="0"/>
              <a:t>Arkadiusz</a:t>
            </a:r>
            <a:r>
              <a:rPr lang="en-US" altLang="zh-CN" sz="1200" dirty="0" smtClean="0"/>
              <a:t> </a:t>
            </a:r>
            <a:r>
              <a:rPr lang="en-US" altLang="zh-CN" sz="1200" dirty="0" err="1" smtClean="0"/>
              <a:t>Tourolski</a:t>
            </a:r>
            <a:r>
              <a:rPr lang="en-US" altLang="zh-CN" sz="1200" dirty="0" smtClean="0"/>
              <a:t>, 2011 )</a:t>
            </a:r>
            <a:endParaRPr lang="zh-CN" alt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1315528"/>
            <a:ext cx="565539" cy="47804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>
              <a:lnSpc>
                <a:spcPct val="200000"/>
              </a:lnSpc>
            </a:pP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500</a:t>
            </a:r>
          </a:p>
          <a:p>
            <a:pPr algn="ctr">
              <a:lnSpc>
                <a:spcPct val="250000"/>
              </a:lnSpc>
            </a:pPr>
            <a:endParaRPr lang="en-US" sz="1600" dirty="0" smtClean="0"/>
          </a:p>
          <a:p>
            <a:pPr algn="ctr"/>
            <a:r>
              <a:rPr lang="en-US" sz="1600" dirty="0" smtClean="0"/>
              <a:t>1000</a:t>
            </a:r>
          </a:p>
          <a:p>
            <a:pPr algn="ctr">
              <a:lnSpc>
                <a:spcPct val="150000"/>
              </a:lnSpc>
            </a:pPr>
            <a:endParaRPr lang="en-US" sz="1600" dirty="0" smtClean="0"/>
          </a:p>
          <a:p>
            <a:pPr algn="ctr">
              <a:lnSpc>
                <a:spcPct val="200000"/>
              </a:lnSpc>
            </a:pPr>
            <a:r>
              <a:rPr lang="en-US" sz="1600" dirty="0" smtClean="0"/>
              <a:t>1500</a:t>
            </a:r>
          </a:p>
          <a:p>
            <a:pPr algn="ctr">
              <a:lnSpc>
                <a:spcPct val="200000"/>
              </a:lnSpc>
            </a:pPr>
            <a:endParaRPr lang="en-US" sz="1600" dirty="0" smtClean="0"/>
          </a:p>
          <a:p>
            <a:pPr algn="ctr"/>
            <a:r>
              <a:rPr lang="en-US" sz="1600" dirty="0" smtClean="0"/>
              <a:t>2000</a:t>
            </a:r>
          </a:p>
          <a:p>
            <a:pPr algn="ctr">
              <a:lnSpc>
                <a:spcPct val="200000"/>
              </a:lnSpc>
            </a:pP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2500 (m)</a:t>
            </a:r>
          </a:p>
          <a:p>
            <a:pPr algn="ctr">
              <a:lnSpc>
                <a:spcPct val="200000"/>
              </a:lnSpc>
            </a:pPr>
            <a:endParaRPr lang="en-US" sz="1600" dirty="0" smtClean="0"/>
          </a:p>
          <a:p>
            <a:pPr algn="ctr">
              <a:lnSpc>
                <a:spcPct val="200000"/>
              </a:lnSpc>
            </a:pPr>
            <a:endParaRPr lang="en-US" sz="1600" dirty="0" smtClean="0"/>
          </a:p>
          <a:p>
            <a:pPr algn="ctr">
              <a:lnSpc>
                <a:spcPct val="200000"/>
              </a:lnSpc>
            </a:pPr>
            <a:r>
              <a:rPr lang="en-US" sz="1600" dirty="0" smtClean="0"/>
              <a:t>(ms)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8051" y="1295400"/>
            <a:ext cx="844974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b">
            <a:spAutoFit/>
          </a:bodyPr>
          <a:lstStyle/>
          <a:p>
            <a:r>
              <a:rPr lang="en-US" sz="1600" dirty="0" smtClean="0"/>
              <a:t>0                30              60             90             120           150           180           210            240           270         (m)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72554" y="1154668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34554" y="100226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UH Coast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Center-</a:t>
            </a:r>
            <a:r>
              <a:rPr lang="en-US" dirty="0" smtClean="0">
                <a:solidFill>
                  <a:srgbClr val="FF0000"/>
                </a:solidFill>
              </a:rPr>
              <a:t>sediments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1634" t="12736" r="1373" b="4811"/>
          <a:stretch>
            <a:fillRect/>
          </a:stretch>
        </p:blipFill>
        <p:spPr bwMode="auto">
          <a:xfrm>
            <a:off x="517585" y="1676400"/>
            <a:ext cx="8108830" cy="37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9396" y="1524000"/>
            <a:ext cx="708804" cy="449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500</a:t>
            </a:r>
          </a:p>
          <a:p>
            <a:pPr algn="ctr">
              <a:lnSpc>
                <a:spcPct val="150000"/>
              </a:lnSpc>
            </a:pPr>
            <a:endParaRPr lang="en-US" sz="1600" dirty="0" smtClean="0"/>
          </a:p>
          <a:p>
            <a:pPr algn="ctr"/>
            <a:r>
              <a:rPr lang="en-US" sz="1600" dirty="0" smtClean="0"/>
              <a:t>1000</a:t>
            </a:r>
          </a:p>
          <a:p>
            <a:pPr algn="ctr">
              <a:lnSpc>
                <a:spcPct val="150000"/>
              </a:lnSpc>
            </a:pPr>
            <a:endParaRPr lang="en-US" sz="1600" dirty="0" smtClean="0"/>
          </a:p>
          <a:p>
            <a:pPr algn="ctr"/>
            <a:r>
              <a:rPr lang="en-US" sz="1600" dirty="0" smtClean="0"/>
              <a:t>1500</a:t>
            </a:r>
          </a:p>
          <a:p>
            <a:pPr algn="ctr">
              <a:lnSpc>
                <a:spcPct val="150000"/>
              </a:lnSpc>
            </a:pPr>
            <a:endParaRPr lang="en-US" sz="1600" dirty="0" smtClean="0"/>
          </a:p>
          <a:p>
            <a:pPr algn="ctr"/>
            <a:r>
              <a:rPr lang="en-US" sz="1600" dirty="0" smtClean="0"/>
              <a:t>2000</a:t>
            </a:r>
          </a:p>
          <a:p>
            <a:pPr algn="ctr">
              <a:lnSpc>
                <a:spcPct val="150000"/>
              </a:lnSpc>
            </a:pPr>
            <a:endParaRPr lang="en-US" sz="1600" dirty="0" smtClean="0"/>
          </a:p>
          <a:p>
            <a:pPr algn="ctr"/>
            <a:r>
              <a:rPr lang="en-US" sz="1600" dirty="0" smtClean="0"/>
              <a:t>2500</a:t>
            </a:r>
          </a:p>
          <a:p>
            <a:pPr algn="ctr">
              <a:lnSpc>
                <a:spcPct val="150000"/>
              </a:lnSpc>
            </a:pPr>
            <a:endParaRPr lang="en-US" sz="1600" dirty="0" smtClean="0"/>
          </a:p>
          <a:p>
            <a:pPr algn="ctr">
              <a:lnSpc>
                <a:spcPct val="150000"/>
              </a:lnSpc>
            </a:pPr>
            <a:r>
              <a:rPr lang="en-US" sz="1600" dirty="0" smtClean="0"/>
              <a:t>3000</a:t>
            </a:r>
          </a:p>
          <a:p>
            <a:pPr algn="ctr"/>
            <a:r>
              <a:rPr lang="en-US" sz="1600" dirty="0" smtClean="0"/>
              <a:t>(m)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0451" y="1447800"/>
            <a:ext cx="83134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b">
            <a:spAutoFit/>
          </a:bodyPr>
          <a:lstStyle/>
          <a:p>
            <a:r>
              <a:rPr lang="en-US" sz="1600" dirty="0" smtClean="0"/>
              <a:t>0             100          200            300          400           500          600           700          800           900         (m)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5715000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times longer than ERP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447800"/>
            <a:ext cx="7772400" cy="4572000"/>
          </a:xfrm>
        </p:spPr>
        <p:txBody>
          <a:bodyPr/>
          <a:lstStyle/>
          <a:p>
            <a:pPr algn="just"/>
            <a:r>
              <a:rPr lang="en-US" dirty="0" smtClean="0"/>
              <a:t>The Hockley fault is detected and another fault dipping toward the opposite direction is also found by the processing result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shot gather shows two strong reflectors consistently during our seismic acquisition which refers to the cap rock and top of salt at Pierce Junction salt dome 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Two stack sections from UH ERP and Coast center are the representative sediments in the Houston area</a:t>
            </a:r>
          </a:p>
          <a:p>
            <a:pPr algn="just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AGL capability &amp; future field 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355497"/>
            <a:ext cx="8153400" cy="5278368"/>
          </a:xfrm>
        </p:spPr>
        <p:txBody>
          <a:bodyPr>
            <a:spAutoFit/>
          </a:bodyPr>
          <a:lstStyle/>
          <a:p>
            <a:r>
              <a:rPr lang="en-US" sz="2800" dirty="0" smtClean="0"/>
              <a:t>Geophysical acquisition </a:t>
            </a:r>
          </a:p>
          <a:p>
            <a:pPr algn="just">
              <a:buNone/>
            </a:pPr>
            <a:r>
              <a:rPr lang="en-US" sz="2800" dirty="0" smtClean="0"/>
              <a:t>     </a:t>
            </a:r>
            <a:r>
              <a:rPr lang="en-US" sz="2000" dirty="0" smtClean="0"/>
              <a:t>-Well logging, VSP, </a:t>
            </a:r>
            <a:r>
              <a:rPr lang="en-US" sz="2000" dirty="0" err="1" smtClean="0"/>
              <a:t>Grav</a:t>
            </a:r>
            <a:r>
              <a:rPr lang="en-US" sz="2000" dirty="0" smtClean="0"/>
              <a:t> &amp; </a:t>
            </a:r>
            <a:r>
              <a:rPr lang="en-US" sz="2000" dirty="0" err="1" smtClean="0"/>
              <a:t>Mag</a:t>
            </a:r>
            <a:r>
              <a:rPr lang="en-US" sz="2000" dirty="0" smtClean="0"/>
              <a:t>, GPR, 1-C &amp; </a:t>
            </a:r>
            <a:r>
              <a:rPr lang="en-US" sz="2000" dirty="0" err="1" smtClean="0"/>
              <a:t>multicomponent</a:t>
            </a:r>
            <a:r>
              <a:rPr lang="en-US" sz="2000" dirty="0" smtClean="0"/>
              <a:t> seismic</a:t>
            </a:r>
          </a:p>
          <a:p>
            <a:r>
              <a:rPr lang="en-US" sz="2800" dirty="0" smtClean="0"/>
              <a:t>Surveying &amp; Measuring</a:t>
            </a:r>
          </a:p>
          <a:p>
            <a:pPr>
              <a:buNone/>
            </a:pPr>
            <a:r>
              <a:rPr lang="en-US" sz="2000" dirty="0" smtClean="0"/>
              <a:t>      - V-meter, </a:t>
            </a:r>
            <a:r>
              <a:rPr lang="en-US" sz="2000" dirty="0" err="1" smtClean="0"/>
              <a:t>Blasmate</a:t>
            </a:r>
            <a:r>
              <a:rPr lang="en-US" sz="2000" dirty="0" smtClean="0"/>
              <a:t>, Total Station and GPS</a:t>
            </a:r>
          </a:p>
          <a:p>
            <a:r>
              <a:rPr lang="en-US" sz="2800" dirty="0" smtClean="0"/>
              <a:t>Capability</a:t>
            </a:r>
          </a:p>
          <a:p>
            <a:pPr>
              <a:buNone/>
            </a:pPr>
            <a:r>
              <a:rPr lang="en-US" sz="2000" dirty="0" smtClean="0"/>
              <a:t>       - Conduct multi-task in one time</a:t>
            </a:r>
          </a:p>
          <a:p>
            <a:pPr>
              <a:buNone/>
            </a:pPr>
            <a:r>
              <a:rPr lang="en-US" sz="2000" dirty="0" smtClean="0"/>
              <a:t>       - Shoot a 1-km seismic line in 2 days</a:t>
            </a:r>
          </a:p>
          <a:p>
            <a:pPr>
              <a:buNone/>
            </a:pPr>
            <a:r>
              <a:rPr lang="en-US" sz="2000" dirty="0" smtClean="0"/>
              <a:t>       -  At least 3 software available for processing seismic data</a:t>
            </a:r>
          </a:p>
          <a:p>
            <a:r>
              <a:rPr lang="en-US" sz="2800" dirty="0" smtClean="0"/>
              <a:t>Future work</a:t>
            </a:r>
          </a:p>
          <a:p>
            <a:pPr algn="just">
              <a:buNone/>
            </a:pPr>
            <a:r>
              <a:rPr lang="en-US" sz="2000" dirty="0" smtClean="0"/>
              <a:t>     </a:t>
            </a:r>
            <a:r>
              <a:rPr lang="en-US" sz="2000" dirty="0" err="1" smtClean="0"/>
              <a:t>Needvile</a:t>
            </a:r>
            <a:r>
              <a:rPr lang="en-US" sz="2000" dirty="0" smtClean="0"/>
              <a:t> fault investigation, Hockley fault survey in the night, well perforation and hydro-fraction experiment, seismic expedition in Utah,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YBRA geophysical field camp………..</a:t>
            </a:r>
            <a:r>
              <a:rPr lang="en-US" sz="2000" b="1" i="1" dirty="0" smtClean="0"/>
              <a:t>at least </a:t>
            </a:r>
            <a:r>
              <a:rPr lang="en-US" sz="3200" b="1" i="1" dirty="0" smtClean="0">
                <a:solidFill>
                  <a:srgbClr val="FF0000"/>
                </a:solidFill>
              </a:rPr>
              <a:t>6</a:t>
            </a:r>
            <a:r>
              <a:rPr lang="en-US" sz="2000" b="1" i="1" dirty="0" smtClean="0"/>
              <a:t> for the rest of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BACKUP\本機磁碟 (F)\PICS\20111216 PJ field work\IMG_008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981200" y="914400"/>
            <a:ext cx="4914900" cy="65532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194608"/>
            <a:ext cx="784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i="1" spc="3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very welcome to join us if ……you think field work is not tough but “fun”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0" y="4299972"/>
            <a:ext cx="2286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spc="300" dirty="0" smtClean="0">
                <a:ln>
                  <a:solidFill>
                    <a:schemeClr val="tx1"/>
                  </a:solidFill>
                </a:ln>
              </a:rPr>
              <a:t>Special thanks     to</a:t>
            </a:r>
          </a:p>
          <a:p>
            <a:pPr algn="ctr"/>
            <a:r>
              <a:rPr lang="en-US" i="1" spc="300" dirty="0" smtClean="0">
                <a:ln>
                  <a:solidFill>
                    <a:schemeClr val="tx1"/>
                  </a:solidFill>
                </a:ln>
              </a:rPr>
              <a:t>Dr. Robert Stewart</a:t>
            </a:r>
          </a:p>
          <a:p>
            <a:pPr algn="ctr"/>
            <a:r>
              <a:rPr lang="en-US" i="1" spc="300" dirty="0" smtClean="0">
                <a:ln>
                  <a:solidFill>
                    <a:schemeClr val="tx1"/>
                  </a:solidFill>
                </a:ln>
              </a:rPr>
              <a:t>Faculty at UH</a:t>
            </a:r>
          </a:p>
          <a:p>
            <a:pPr algn="ctr"/>
            <a:r>
              <a:rPr lang="en-US" i="1" spc="300" dirty="0" smtClean="0">
                <a:ln>
                  <a:solidFill>
                    <a:schemeClr val="tx1"/>
                  </a:solidFill>
                </a:ln>
              </a:rPr>
              <a:t>AGL crew</a:t>
            </a:r>
          </a:p>
          <a:p>
            <a:pPr algn="ctr"/>
            <a:r>
              <a:rPr lang="en-US" i="1" spc="300" dirty="0" smtClean="0">
                <a:ln>
                  <a:solidFill>
                    <a:schemeClr val="tx1"/>
                  </a:solidFill>
                </a:ln>
              </a:rPr>
              <a:t>Penny Maher</a:t>
            </a:r>
          </a:p>
          <a:p>
            <a:pPr algn="ctr"/>
            <a:r>
              <a:rPr lang="en-US" i="1" spc="300" dirty="0" smtClean="0">
                <a:ln>
                  <a:solidFill>
                    <a:schemeClr val="tx1"/>
                  </a:solidFill>
                </a:ln>
              </a:rPr>
              <a:t>Laura Bell</a:t>
            </a:r>
          </a:p>
          <a:p>
            <a:pPr algn="ctr"/>
            <a:r>
              <a:rPr lang="en-US" i="1" spc="300" dirty="0" smtClean="0">
                <a:ln>
                  <a:solidFill>
                    <a:schemeClr val="tx1"/>
                  </a:solidFill>
                </a:ln>
              </a:rPr>
              <a:t>NSM IT</a:t>
            </a:r>
            <a:endParaRPr lang="en-US" i="1" spc="300" dirty="0" smtClean="0">
              <a:ln>
                <a:solidFill>
                  <a:schemeClr val="tx1"/>
                </a:solidFill>
              </a:ln>
            </a:endParaRPr>
          </a:p>
          <a:p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US" b="1" dirty="0" smtClean="0"/>
              <a:t>Intro of AGL field work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Field equipment: </a:t>
            </a:r>
            <a:r>
              <a:rPr lang="en-US" dirty="0" smtClean="0"/>
              <a:t>Source, receiver and recorder system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Acquisition design and field parameter</a:t>
            </a:r>
          </a:p>
          <a:p>
            <a:pPr>
              <a:lnSpc>
                <a:spcPct val="170000"/>
              </a:lnSpc>
            </a:pPr>
            <a:r>
              <a:rPr lang="en-US" b="1" smtClean="0"/>
              <a:t>Processing </a:t>
            </a:r>
            <a:r>
              <a:rPr lang="en-US" b="1" dirty="0" smtClean="0"/>
              <a:t>result</a:t>
            </a:r>
            <a:r>
              <a:rPr lang="en-US" dirty="0" smtClean="0"/>
              <a:t>: Fault, salt, &amp; sediments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Summary</a:t>
            </a:r>
          </a:p>
          <a:p>
            <a:pPr>
              <a:lnSpc>
                <a:spcPct val="170000"/>
              </a:lnSpc>
            </a:pPr>
            <a:r>
              <a:rPr lang="en-US" b="1" dirty="0" smtClean="0"/>
              <a:t>AGL capability &amp; future field work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Field work AGL has achieved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554480"/>
          <a:ext cx="8229600" cy="731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66800"/>
                <a:gridCol w="2514600"/>
                <a:gridCol w="2743200"/>
                <a:gridCol w="1905000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Year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  <a:endParaRPr kumimoji="0"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Activity</a:t>
                      </a:r>
                      <a:endParaRPr kumimoji="0" lang="en-US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2009</a:t>
                      </a:r>
                      <a:endParaRPr kumimoji="0" lang="en-US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r>
                        <a:rPr lang="en-US" sz="1200" baseline="30000" dirty="0" smtClean="0"/>
                        <a:t>st</a:t>
                      </a:r>
                      <a:r>
                        <a:rPr lang="en-US" sz="1200" dirty="0" smtClean="0"/>
                        <a:t>  YBRA geophysical</a:t>
                      </a:r>
                      <a:r>
                        <a:rPr lang="en-US" sz="1200" baseline="0" dirty="0" smtClean="0"/>
                        <a:t> field camp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Crew and instrument built</a:t>
                      </a:r>
                      <a:endParaRPr 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Seismic,</a:t>
                      </a:r>
                      <a:r>
                        <a:rPr lang="en-US" sz="1200" baseline="0" dirty="0" smtClean="0"/>
                        <a:t> VSP, GPR, Well logging,  </a:t>
                      </a:r>
                      <a:r>
                        <a:rPr lang="en-US" sz="1200" baseline="0" dirty="0" err="1" smtClean="0"/>
                        <a:t>Grav</a:t>
                      </a:r>
                      <a:r>
                        <a:rPr lang="en-US" sz="1200" baseline="0" dirty="0" smtClean="0"/>
                        <a:t> &amp; </a:t>
                      </a:r>
                      <a:r>
                        <a:rPr lang="en-US" sz="1200" baseline="0" dirty="0" err="1" smtClean="0"/>
                        <a:t>Mag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/>
                        <a:t>Red Lodge, MT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2362200"/>
          <a:ext cx="8229600" cy="16459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66800"/>
                <a:gridCol w="2514600"/>
                <a:gridCol w="2743200"/>
                <a:gridCol w="1905000"/>
              </a:tblGrid>
              <a:tr h="215900">
                <a:tc rowSpan="6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2010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Hockley Fault investigation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2-D, 3-C </a:t>
                      </a:r>
                      <a:r>
                        <a:rPr lang="en-US" sz="1200" b="0" dirty="0" smtClean="0"/>
                        <a:t>Seismic, GPR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Cypress, TX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1st UH Coast Center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2-D, 3-C </a:t>
                      </a:r>
                      <a:r>
                        <a:rPr lang="en-US" sz="1200" b="0" dirty="0" smtClean="0"/>
                        <a:t>Seismic, GPR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n-US" sz="12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Marque,TX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Meteor crater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2-D, 3-C </a:t>
                      </a:r>
                      <a:r>
                        <a:rPr lang="en-US" sz="1200" b="0" dirty="0" smtClean="0"/>
                        <a:t>Seismic, GPR, Gravity</a:t>
                      </a:r>
                      <a:r>
                        <a:rPr lang="en-US" sz="1200" b="0" baseline="0" dirty="0" smtClean="0"/>
                        <a:t>,  </a:t>
                      </a:r>
                      <a:r>
                        <a:rPr lang="en-US" sz="1200" b="0" baseline="0" dirty="0" err="1" smtClean="0"/>
                        <a:t>Vmeter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Winslow, AZ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Geothermal 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2D</a:t>
                      </a:r>
                      <a:r>
                        <a:rPr kumimoji="0"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seismic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James Pueblo, NM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200" b="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YBRA geophysical field camp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Seismic,</a:t>
                      </a:r>
                      <a:r>
                        <a:rPr lang="en-US" sz="1200" baseline="0" dirty="0" smtClean="0"/>
                        <a:t> VSP, GPR, Well logging,  </a:t>
                      </a:r>
                      <a:r>
                        <a:rPr lang="en-US" sz="1200" baseline="0" dirty="0" err="1" smtClean="0"/>
                        <a:t>Grav</a:t>
                      </a:r>
                      <a:r>
                        <a:rPr lang="en-US" sz="1200" baseline="0" dirty="0" smtClean="0"/>
                        <a:t> &amp; </a:t>
                      </a:r>
                      <a:r>
                        <a:rPr lang="en-US" sz="1200" baseline="0" dirty="0" err="1" smtClean="0"/>
                        <a:t>Mag</a:t>
                      </a:r>
                      <a:endParaRPr lang="en-US" sz="1200" dirty="0"/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 Lodge, MT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IVI mini </a:t>
                      </a:r>
                      <a:r>
                        <a:rPr kumimoji="0" lang="en-US" sz="1200" b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vibroseis</a:t>
                      </a: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training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Learn the</a:t>
                      </a:r>
                      <a:r>
                        <a:rPr kumimoji="0"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operation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Tulsa, OK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4160520"/>
          <a:ext cx="8229600" cy="10972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066800"/>
                <a:gridCol w="2514600"/>
                <a:gridCol w="2743200"/>
                <a:gridCol w="1905000"/>
              </a:tblGrid>
              <a:tr h="215900">
                <a:tc row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2011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baseline="0" dirty="0" smtClean="0"/>
                        <a:t>Well perforation experiment </a:t>
                      </a:r>
                      <a:endParaRPr kumimoji="0" lang="en-US" sz="1200" b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3-C </a:t>
                      </a:r>
                      <a:r>
                        <a:rPr lang="en-US" sz="1200" b="0" dirty="0" smtClean="0"/>
                        <a:t>Seismic</a:t>
                      </a:r>
                      <a:endParaRPr lang="en-US" sz="12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dirty="0" smtClean="0"/>
                        <a:t>Sacramento</a:t>
                      </a:r>
                      <a:r>
                        <a:rPr kumimoji="0" lang="en-US" sz="1200" b="0" kern="1200" baseline="0" dirty="0" smtClean="0"/>
                        <a:t>, CA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/>
                        <a:t>3</a:t>
                      </a:r>
                      <a:r>
                        <a:rPr kumimoji="0" lang="en-US" sz="1200" kern="1200" baseline="30000" dirty="0" smtClean="0"/>
                        <a:t>rd</a:t>
                      </a:r>
                      <a:r>
                        <a:rPr kumimoji="0" lang="en-US" sz="1200" kern="1200" dirty="0" smtClean="0"/>
                        <a:t>  YBRA geophysical</a:t>
                      </a:r>
                      <a:r>
                        <a:rPr kumimoji="0" lang="en-US" sz="1200" kern="1200" baseline="0" dirty="0" smtClean="0"/>
                        <a:t> field camp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Seismic,</a:t>
                      </a:r>
                      <a:r>
                        <a:rPr lang="en-US" sz="1200" baseline="0" dirty="0" smtClean="0"/>
                        <a:t> VSP, GPR, Well logging,  </a:t>
                      </a:r>
                      <a:r>
                        <a:rPr lang="en-US" sz="1200" baseline="0" dirty="0" err="1" smtClean="0"/>
                        <a:t>Grav</a:t>
                      </a:r>
                      <a:r>
                        <a:rPr lang="en-US" sz="1200" baseline="0" dirty="0" smtClean="0"/>
                        <a:t> &amp; </a:t>
                      </a:r>
                      <a:r>
                        <a:rPr lang="en-US" sz="1200" baseline="0" dirty="0" err="1" smtClean="0"/>
                        <a:t>Mag</a:t>
                      </a:r>
                      <a:endParaRPr lang="en-US" sz="1200" dirty="0" smtClean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/>
                        <a:t>Red Lodge, MT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Energy</a:t>
                      </a:r>
                      <a:r>
                        <a:rPr lang="en-US" sz="1200" baseline="0" dirty="0" smtClean="0"/>
                        <a:t> Research Park</a:t>
                      </a:r>
                      <a:endParaRPr lang="en-US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2-C</a:t>
                      </a:r>
                      <a:r>
                        <a:rPr lang="en-US" sz="1200" baseline="0" dirty="0" smtClean="0"/>
                        <a:t> Seismic with whacker and vibe, </a:t>
                      </a:r>
                      <a:endParaRPr lang="en-US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kern="1200" dirty="0" smtClean="0"/>
                        <a:t>Houston, TX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Pierce Junction</a:t>
                      </a:r>
                      <a:r>
                        <a:rPr lang="en-US" sz="1200" baseline="0" dirty="0" smtClean="0"/>
                        <a:t> salt dome</a:t>
                      </a:r>
                      <a:endParaRPr lang="en-US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2-C</a:t>
                      </a:r>
                      <a:r>
                        <a:rPr lang="en-US" sz="1200" baseline="0" dirty="0" smtClean="0"/>
                        <a:t> Seismic , Gravity, Total station</a:t>
                      </a:r>
                      <a:endParaRPr lang="en-US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Houston, TX</a:t>
                      </a:r>
                      <a:endParaRPr lang="en-US" sz="12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5257800"/>
          <a:ext cx="8229600" cy="8534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066800"/>
                <a:gridCol w="2514600"/>
                <a:gridCol w="2743200"/>
                <a:gridCol w="1905000"/>
              </a:tblGrid>
              <a:tr h="304800">
                <a:tc rowSpan="3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March</a:t>
                      </a:r>
                    </a:p>
                    <a:p>
                      <a:pPr algn="ctr"/>
                      <a:r>
                        <a:rPr lang="en-US" sz="1200" dirty="0" smtClean="0"/>
                        <a:t>2012</a:t>
                      </a: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sz="1200" b="0" dirty="0" smtClean="0"/>
                        <a:t>Hockley</a:t>
                      </a:r>
                      <a:r>
                        <a:rPr lang="en-US" sz="1200" b="0" baseline="0" dirty="0" smtClean="0"/>
                        <a:t> Fault </a:t>
                      </a: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investigation </a:t>
                      </a:r>
                      <a:endParaRPr kumimoji="0" lang="en-US" sz="1200" b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2-D</a:t>
                      </a:r>
                      <a:r>
                        <a:rPr lang="en-US" sz="1200" b="0" dirty="0" smtClean="0"/>
                        <a:t>Seismic, GPR, Gravity,</a:t>
                      </a:r>
                      <a:r>
                        <a:rPr lang="en-US" sz="1200" b="0" baseline="0" dirty="0" smtClean="0"/>
                        <a:t> Total station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/>
                        <a:t>Cypress, TX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dirty="0" smtClean="0"/>
                        <a:t>2</a:t>
                      </a:r>
                      <a:r>
                        <a:rPr kumimoji="0" lang="en-US" sz="1200" b="0" kern="1200" baseline="30000" dirty="0" smtClean="0"/>
                        <a:t>nd</a:t>
                      </a:r>
                      <a:r>
                        <a:rPr kumimoji="0" lang="en-US" sz="1200" b="0" kern="1200" baseline="0" dirty="0" smtClean="0"/>
                        <a:t> </a:t>
                      </a:r>
                      <a:r>
                        <a:rPr kumimoji="0" lang="en-US" sz="1200" b="0" kern="1200" dirty="0" smtClean="0"/>
                        <a:t>UH Coast</a:t>
                      </a:r>
                      <a:r>
                        <a:rPr kumimoji="0" lang="en-US" sz="1200" b="0" kern="1200" baseline="0" dirty="0" smtClean="0"/>
                        <a:t> Center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2-D</a:t>
                      </a:r>
                      <a:r>
                        <a:rPr lang="en-US" sz="1200" b="0" dirty="0" smtClean="0"/>
                        <a:t>Seismic, GPR, Gravity,</a:t>
                      </a:r>
                      <a:r>
                        <a:rPr lang="en-US" sz="1200" b="0" baseline="0" dirty="0" smtClean="0"/>
                        <a:t> Total station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dirty="0" smtClean="0"/>
                        <a:t>La </a:t>
                      </a:r>
                      <a:r>
                        <a:rPr kumimoji="0" lang="en-US" sz="1200" b="0" kern="1200" dirty="0" err="1" smtClean="0"/>
                        <a:t>Marque,TX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215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Haiti subsurface imaging </a:t>
                      </a: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3-C </a:t>
                      </a:r>
                      <a:r>
                        <a:rPr lang="en-US" sz="1200" b="0" dirty="0" smtClean="0"/>
                        <a:t>Seismic</a:t>
                      </a:r>
                      <a:r>
                        <a:rPr lang="en-US" sz="1200" b="0" baseline="0" dirty="0" smtClean="0"/>
                        <a:t>, Gravity, Total station</a:t>
                      </a:r>
                      <a:endParaRPr lang="en-US" sz="1200" dirty="0" smtClean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0" kern="1200" dirty="0" err="1" smtClean="0"/>
                        <a:t>Leogane</a:t>
                      </a:r>
                      <a:r>
                        <a:rPr kumimoji="0" lang="en-US" sz="1200" b="0" kern="1200" baseline="0" dirty="0" smtClean="0"/>
                        <a:t>, Haiti </a:t>
                      </a:r>
                      <a:endParaRPr kumimoji="0" lang="en-US" sz="12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8763000" y="4724400"/>
            <a:ext cx="152400" cy="1143000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 flipH="1">
            <a:off x="1219200" y="4694208"/>
            <a:ext cx="228600" cy="1143000"/>
          </a:xfrm>
          <a:prstGeom prst="rightBrace">
            <a:avLst>
              <a:gd name="adj1" fmla="val 8333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00" r="3333" b="2532"/>
          <a:stretch>
            <a:fillRect/>
          </a:stretch>
        </p:blipFill>
        <p:spPr bwMode="auto">
          <a:xfrm>
            <a:off x="1066800" y="872591"/>
            <a:ext cx="8001000" cy="545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Field work done in “H” town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Flowchart: Alternate Process 6"/>
          <p:cNvSpPr/>
          <p:nvPr/>
        </p:nvSpPr>
        <p:spPr>
          <a:xfrm>
            <a:off x="2362200" y="1295400"/>
            <a:ext cx="1371600" cy="612648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Hockley fault</a:t>
            </a:r>
          </a:p>
          <a:p>
            <a:pPr algn="ctr"/>
            <a:r>
              <a:rPr lang="en-US" dirty="0" smtClean="0"/>
              <a:t>1075 m</a:t>
            </a:r>
            <a:endParaRPr lang="en-US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2819400" y="3886200"/>
            <a:ext cx="1600200" cy="612648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Pierce Junction</a:t>
            </a:r>
          </a:p>
          <a:p>
            <a:pPr algn="ctr"/>
            <a:r>
              <a:rPr lang="en-US" dirty="0" smtClean="0"/>
              <a:t>955 m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111151" y="3674853"/>
            <a:ext cx="1066800" cy="612648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UH ERP</a:t>
            </a:r>
          </a:p>
          <a:p>
            <a:pPr algn="ctr"/>
            <a:r>
              <a:rPr lang="en-US" dirty="0" smtClean="0"/>
              <a:t>285 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6488668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 smtClean="0"/>
              <a:t>(Modified from </a:t>
            </a:r>
            <a:r>
              <a:rPr lang="en-US" altLang="zh-CN" sz="1200" dirty="0" err="1" smtClean="0"/>
              <a:t>Engelkemeir</a:t>
            </a:r>
            <a:r>
              <a:rPr lang="en-US" altLang="zh-CN" sz="1200" dirty="0" smtClean="0"/>
              <a:t> and Khan, 2007)</a:t>
            </a:r>
            <a:endParaRPr lang="zh-CN" altLang="en-US" sz="1200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4724400" y="5867400"/>
            <a:ext cx="1981200" cy="612648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UH Coast center</a:t>
            </a:r>
          </a:p>
          <a:p>
            <a:pPr algn="ctr"/>
            <a:r>
              <a:rPr lang="en-US" dirty="0" smtClean="0"/>
              <a:t>955m</a:t>
            </a:r>
          </a:p>
        </p:txBody>
      </p:sp>
      <p:sp>
        <p:nvSpPr>
          <p:cNvPr id="11" name="5-Point Star 10"/>
          <p:cNvSpPr>
            <a:spLocks noChangeAspect="1"/>
          </p:cNvSpPr>
          <p:nvPr/>
        </p:nvSpPr>
        <p:spPr>
          <a:xfrm>
            <a:off x="1905000" y="1676400"/>
            <a:ext cx="228600" cy="228600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419600" y="4343400"/>
            <a:ext cx="228600" cy="228600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876800" y="3886200"/>
            <a:ext cx="228600" cy="228600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6553200" y="5562600"/>
            <a:ext cx="228600" cy="228600"/>
          </a:xfrm>
          <a:prstGeom prst="star5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1390098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864079" y="2915728"/>
            <a:ext cx="152400" cy="1524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/>
          <p:cNvCxnSpPr>
            <a:stCxn id="17" idx="0"/>
          </p:cNvCxnSpPr>
          <p:nvPr/>
        </p:nvCxnSpPr>
        <p:spPr>
          <a:xfrm flipV="1">
            <a:off x="940279" y="1295400"/>
            <a:ext cx="507521" cy="162032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21" name="Straight Connector 20"/>
          <p:cNvCxnSpPr>
            <a:stCxn id="17" idx="2"/>
          </p:cNvCxnSpPr>
          <p:nvPr/>
        </p:nvCxnSpPr>
        <p:spPr>
          <a:xfrm>
            <a:off x="940279" y="3068128"/>
            <a:ext cx="507521" cy="272307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Field equipment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E:\Pierce Junction Salt Dome 2012\PJ 2012\P131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352" y="1600200"/>
            <a:ext cx="3433848" cy="2286000"/>
          </a:xfrm>
          <a:prstGeom prst="rect">
            <a:avLst/>
          </a:prstGeom>
          <a:noFill/>
        </p:spPr>
      </p:pic>
      <p:pic>
        <p:nvPicPr>
          <p:cNvPr id="1028" name="Picture 4" descr="E:\JAMES DESMOND\DSC00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663" y="1600200"/>
            <a:ext cx="3435137" cy="22860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9" name="Picture 5" descr="E:\Pierce Junction Salt Dome 2012\PJ 2012\P1310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114800"/>
            <a:ext cx="3433848" cy="2286000"/>
          </a:xfrm>
          <a:prstGeom prst="rect">
            <a:avLst/>
          </a:prstGeom>
          <a:noFill/>
        </p:spPr>
      </p:pic>
      <p:pic>
        <p:nvPicPr>
          <p:cNvPr id="1031" name="Picture 7" descr="E:\Larmaque 2012\PICS\P13203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191000"/>
            <a:ext cx="3433848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12" descr="Untitled.png"/>
          <p:cNvPicPr>
            <a:picLocks noChangeAspect="1"/>
          </p:cNvPicPr>
          <p:nvPr/>
        </p:nvPicPr>
        <p:blipFill>
          <a:blip r:embed="rId2" cstate="print"/>
          <a:srcRect l="21303" r="34475" b="38138"/>
          <a:stretch>
            <a:fillRect/>
          </a:stretch>
        </p:blipFill>
        <p:spPr bwMode="auto">
          <a:xfrm>
            <a:off x="5644460" y="4648200"/>
            <a:ext cx="342334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 flipH="1">
            <a:off x="6529828" y="3048000"/>
            <a:ext cx="762000" cy="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0002" y="2677108"/>
            <a:ext cx="838200" cy="72479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Geode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#1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925638" y="3658492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hape 26"/>
          <p:cNvCxnSpPr>
            <a:endCxn id="6" idx="1"/>
          </p:cNvCxnSpPr>
          <p:nvPr/>
        </p:nvCxnSpPr>
        <p:spPr bwMode="auto">
          <a:xfrm rot="16200000" flipH="1">
            <a:off x="2594580" y="3441734"/>
            <a:ext cx="380106" cy="282009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8" name="Shape 26"/>
          <p:cNvCxnSpPr>
            <a:stCxn id="5" idx="2"/>
            <a:endCxn id="10" idx="1"/>
          </p:cNvCxnSpPr>
          <p:nvPr/>
        </p:nvCxnSpPr>
        <p:spPr bwMode="auto">
          <a:xfrm rot="16200000" flipH="1">
            <a:off x="801294" y="3549709"/>
            <a:ext cx="370892" cy="75276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9" name="laptop"/>
          <p:cNvSpPr>
            <a:spLocks noEditPoints="1" noChangeArrowheads="1"/>
          </p:cNvSpPr>
          <p:nvPr/>
        </p:nvSpPr>
        <p:spPr bwMode="auto">
          <a:xfrm>
            <a:off x="814828" y="4800600"/>
            <a:ext cx="838200" cy="609600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24378" y="3658493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202238" y="3658493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hape 26"/>
          <p:cNvCxnSpPr>
            <a:endCxn id="11" idx="1"/>
          </p:cNvCxnSpPr>
          <p:nvPr/>
        </p:nvCxnSpPr>
        <p:spPr bwMode="auto">
          <a:xfrm rot="16200000" flipH="1">
            <a:off x="5878835" y="3449390"/>
            <a:ext cx="380106" cy="266700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endCxn id="5" idx="3"/>
          </p:cNvCxnSpPr>
          <p:nvPr/>
        </p:nvCxnSpPr>
        <p:spPr>
          <a:xfrm flipH="1">
            <a:off x="1368202" y="3030290"/>
            <a:ext cx="1046826" cy="9215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028" y="4572000"/>
            <a:ext cx="533400" cy="3533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NIB</a:t>
            </a:r>
          </a:p>
        </p:txBody>
      </p:sp>
      <p:cxnSp>
        <p:nvCxnSpPr>
          <p:cNvPr id="15" name="Straight Connector 14"/>
          <p:cNvCxnSpPr>
            <a:stCxn id="14" idx="3"/>
            <a:endCxn id="9" idx="1"/>
          </p:cNvCxnSpPr>
          <p:nvPr/>
        </p:nvCxnSpPr>
        <p:spPr>
          <a:xfrm>
            <a:off x="662428" y="4748659"/>
            <a:ext cx="282864" cy="254379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49337" y="28956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OUT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468937" y="2896493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62428" y="3854083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LOW END</a:t>
            </a:r>
            <a:endParaRPr lang="en-US" sz="1100" dirty="0"/>
          </a:p>
        </p:txBody>
      </p:sp>
      <p:cxnSp>
        <p:nvCxnSpPr>
          <p:cNvPr id="19" name="Shape 18"/>
          <p:cNvCxnSpPr>
            <a:endCxn id="5" idx="1"/>
          </p:cNvCxnSpPr>
          <p:nvPr/>
        </p:nvCxnSpPr>
        <p:spPr>
          <a:xfrm rot="5400000" flipH="1" flipV="1">
            <a:off x="-360533" y="3681467"/>
            <a:ext cx="1532497" cy="248574"/>
          </a:xfrm>
          <a:prstGeom prst="bentConnector2">
            <a:avLst/>
          </a:prstGeom>
          <a:ln w="57150">
            <a:solidFill>
              <a:srgbClr val="FFFF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9028" y="28956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OUT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29028" y="43434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86228" y="48768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OUT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272028" y="28956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</a:t>
            </a:r>
            <a:endParaRPr lang="en-US" sz="1200" dirty="0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7821488" y="3657600"/>
            <a:ext cx="11430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hape 26"/>
          <p:cNvCxnSpPr>
            <a:endCxn id="24" idx="1"/>
          </p:cNvCxnSpPr>
          <p:nvPr/>
        </p:nvCxnSpPr>
        <p:spPr bwMode="auto">
          <a:xfrm rot="16200000" flipH="1">
            <a:off x="7498085" y="3448497"/>
            <a:ext cx="380106" cy="266700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415028" y="2667000"/>
            <a:ext cx="838200" cy="72479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Geode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#2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91628" y="2667000"/>
            <a:ext cx="838200" cy="72479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Geode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#9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91828" y="2667000"/>
            <a:ext cx="838200" cy="72479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Geode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#10</a:t>
            </a:r>
          </a:p>
        </p:txBody>
      </p:sp>
      <p:sp>
        <p:nvSpPr>
          <p:cNvPr id="30" name="Title 7"/>
          <p:cNvSpPr txBox="1">
            <a:spLocks/>
          </p:cNvSpPr>
          <p:nvPr/>
        </p:nvSpPr>
        <p:spPr>
          <a:xfrm>
            <a:off x="0" y="8062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Acquisition design and field parameter</a:t>
            </a: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87028" y="28956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OUT</a:t>
            </a:r>
            <a:endParaRPr lang="en-US" sz="1200" dirty="0"/>
          </a:p>
        </p:txBody>
      </p:sp>
      <p:cxnSp>
        <p:nvCxnSpPr>
          <p:cNvPr id="32" name="Straight Arrow Connector 31"/>
          <p:cNvCxnSpPr>
            <a:endCxn id="27" idx="1"/>
          </p:cNvCxnSpPr>
          <p:nvPr/>
        </p:nvCxnSpPr>
        <p:spPr>
          <a:xfrm flipV="1">
            <a:off x="3332876" y="3029397"/>
            <a:ext cx="2358752" cy="18603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5" idx="0"/>
          </p:cNvCxnSpPr>
          <p:nvPr/>
        </p:nvCxnSpPr>
        <p:spPr>
          <a:xfrm rot="5400000" flipH="1" flipV="1">
            <a:off x="868273" y="2300737"/>
            <a:ext cx="457200" cy="295542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" descr="C:\Documents and Settings\Li\Local Settings\Temporary Internet Files\Content.IE5\I3IO0NRL\MC90003018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608" y="1571836"/>
            <a:ext cx="807415" cy="753009"/>
          </a:xfrm>
          <a:prstGeom prst="rect">
            <a:avLst/>
          </a:prstGeom>
          <a:noFill/>
        </p:spPr>
      </p:pic>
      <p:cxnSp>
        <p:nvCxnSpPr>
          <p:cNvPr id="35" name="Elbow Connector 34"/>
          <p:cNvCxnSpPr/>
          <p:nvPr/>
        </p:nvCxnSpPr>
        <p:spPr>
          <a:xfrm rot="5400000" flipH="1" flipV="1">
            <a:off x="2797162" y="2300737"/>
            <a:ext cx="457200" cy="295542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" descr="C:\Documents and Settings\Li\Local Settings\Temporary Internet Files\Content.IE5\I3IO0NRL\MC90003018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497" y="1571836"/>
            <a:ext cx="807415" cy="753009"/>
          </a:xfrm>
          <a:prstGeom prst="rect">
            <a:avLst/>
          </a:prstGeom>
          <a:noFill/>
        </p:spPr>
      </p:pic>
      <p:cxnSp>
        <p:nvCxnSpPr>
          <p:cNvPr id="37" name="Elbow Connector 36"/>
          <p:cNvCxnSpPr/>
          <p:nvPr/>
        </p:nvCxnSpPr>
        <p:spPr>
          <a:xfrm rot="5400000" flipH="1" flipV="1">
            <a:off x="6001518" y="2300737"/>
            <a:ext cx="457200" cy="295542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" descr="C:\Documents and Settings\Li\Local Settings\Temporary Internet Files\Content.IE5\I3IO0NRL\MC90003018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3853" y="1571836"/>
            <a:ext cx="807415" cy="753009"/>
          </a:xfrm>
          <a:prstGeom prst="rect">
            <a:avLst/>
          </a:prstGeom>
          <a:noFill/>
        </p:spPr>
      </p:pic>
      <p:cxnSp>
        <p:nvCxnSpPr>
          <p:cNvPr id="39" name="Elbow Connector 38"/>
          <p:cNvCxnSpPr/>
          <p:nvPr/>
        </p:nvCxnSpPr>
        <p:spPr>
          <a:xfrm rot="5400000" flipH="1" flipV="1">
            <a:off x="7657702" y="2300737"/>
            <a:ext cx="457200" cy="295542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 descr="C:\Documents and Settings\Li\Local Settings\Temporary Internet Files\Content.IE5\I3IO0NRL\MC90003018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0037" y="1571836"/>
            <a:ext cx="807415" cy="753009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2570952" y="3866510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LOW END</a:t>
            </a:r>
            <a:endParaRPr lang="en-US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5847316" y="3866510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LOW END</a:t>
            </a:r>
            <a:endParaRPr lang="en-US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7503500" y="3866510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LOW END</a:t>
            </a:r>
            <a:endParaRPr lang="en-US" sz="1100" dirty="0"/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905000" y="4343400"/>
            <a:ext cx="3886200" cy="23391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Field parameter</a:t>
            </a:r>
          </a:p>
          <a:p>
            <a:pPr algn="l">
              <a:buFont typeface="Arial" pitchFamily="34" charset="0"/>
              <a:buChar char="•"/>
            </a:pPr>
            <a:r>
              <a:rPr lang="en-US" altLang="zh-TW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ine length : 285~1075m</a:t>
            </a:r>
          </a:p>
          <a:p>
            <a:pPr algn="l">
              <a:buFont typeface="Arial" pitchFamily="34" charset="0"/>
              <a:buChar char="•"/>
            </a:pPr>
            <a:r>
              <a:rPr lang="en-US" altLang="zh-TW" sz="1600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 of Receiver: 96~240</a:t>
            </a:r>
          </a:p>
          <a:p>
            <a:pPr algn="l">
              <a:buFont typeface="Arial" pitchFamily="34" charset="0"/>
              <a:buChar char="•"/>
            </a:pP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 Shot interval : 5m, Receiver interval : 5m</a:t>
            </a:r>
          </a:p>
          <a:p>
            <a:pPr algn="l">
              <a:buFont typeface="Arial" pitchFamily="34" charset="0"/>
              <a:buChar char="•"/>
            </a:pP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 Sample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rate :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1ms</a:t>
            </a:r>
            <a:endParaRPr lang="en-US" altLang="zh-TW" sz="160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 Record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length :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4sec</a:t>
            </a:r>
            <a:endParaRPr lang="en-US" altLang="zh-TW" sz="160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 Vertical Stack :2~3 </a:t>
            </a:r>
            <a:endParaRPr lang="en-US" altLang="zh-TW" sz="160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 Sweep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length: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12sec</a:t>
            </a:r>
            <a:endParaRPr lang="en-US" altLang="zh-TW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 Sweep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type 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: Linear sweep 10Hz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~150Hz</a:t>
            </a: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7910"/>
          <a:stretch>
            <a:fillRect/>
          </a:stretch>
        </p:blipFill>
        <p:spPr bwMode="auto">
          <a:xfrm>
            <a:off x="851411" y="1219200"/>
            <a:ext cx="7578357" cy="416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 flipH="1">
            <a:off x="2430789" y="1928004"/>
            <a:ext cx="1676400" cy="646331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Premium Outlet</a:t>
            </a:r>
            <a:endParaRPr lang="en-US" b="1" dirty="0"/>
          </a:p>
        </p:txBody>
      </p:sp>
      <p:sp>
        <p:nvSpPr>
          <p:cNvPr id="21" name="Right Brace 20"/>
          <p:cNvSpPr/>
          <p:nvPr/>
        </p:nvSpPr>
        <p:spPr>
          <a:xfrm rot="6505315">
            <a:off x="4757146" y="1395656"/>
            <a:ext cx="507674" cy="5407705"/>
          </a:xfrm>
          <a:prstGeom prst="rightBrace">
            <a:avLst>
              <a:gd name="adj1" fmla="val 0"/>
              <a:gd name="adj2" fmla="val 73159"/>
            </a:avLst>
          </a:prstGeom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96356" y="4051788"/>
            <a:ext cx="97975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1075m</a:t>
            </a:r>
          </a:p>
          <a:p>
            <a:pPr algn="ctr"/>
            <a:r>
              <a:rPr lang="en-US" sz="1200" dirty="0" smtClean="0"/>
              <a:t>325m+750m</a:t>
            </a:r>
          </a:p>
        </p:txBody>
      </p:sp>
      <p:sp>
        <p:nvSpPr>
          <p:cNvPr id="23" name="Rounded Rectangle 22"/>
          <p:cNvSpPr/>
          <p:nvPr/>
        </p:nvSpPr>
        <p:spPr>
          <a:xfrm rot="1101274">
            <a:off x="378798" y="2492664"/>
            <a:ext cx="1772639" cy="7563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Block out due to highway construction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125990" y="3137388"/>
            <a:ext cx="312938" cy="117629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9209096">
            <a:off x="5013072" y="2153544"/>
            <a:ext cx="134700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Hockley fault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dipping 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935990" y="2537604"/>
            <a:ext cx="1524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83190" y="2984988"/>
            <a:ext cx="5093563" cy="169045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 bIns="9144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atin typeface="+mj-lt"/>
                <a:ea typeface="+mj-ea"/>
                <a:cs typeface="+mj-cs"/>
              </a:rPr>
              <a:t>Hockley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Fault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195" name="Picture 3" descr="E:\Hockley fault 2012\pic\photo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53" y="3733800"/>
            <a:ext cx="2252573" cy="3003430"/>
          </a:xfrm>
          <a:prstGeom prst="rect">
            <a:avLst/>
          </a:prstGeom>
          <a:noFill/>
        </p:spPr>
      </p:pic>
      <p:pic>
        <p:nvPicPr>
          <p:cNvPr id="8196" name="Picture 4" descr="E:\Hockley fault 2012\pic\photo 2.JPG"/>
          <p:cNvPicPr>
            <a:picLocks noChangeAspect="1" noChangeArrowheads="1"/>
          </p:cNvPicPr>
          <p:nvPr/>
        </p:nvPicPr>
        <p:blipFill>
          <a:blip r:embed="rId5" cstate="print"/>
          <a:srcRect t="12579" b="5072"/>
          <a:stretch>
            <a:fillRect/>
          </a:stretch>
        </p:blipFill>
        <p:spPr bwMode="auto">
          <a:xfrm>
            <a:off x="5344908" y="4511615"/>
            <a:ext cx="3799092" cy="234638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209800" y="5943600"/>
            <a:ext cx="22667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Crack produced by fault?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 anchor="ctr"/>
          <a:lstStyle/>
          <a:p>
            <a:pPr algn="ctr"/>
            <a:r>
              <a:rPr lang="en-US" dirty="0" smtClean="0"/>
              <a:t>Hockley </a:t>
            </a:r>
            <a:r>
              <a:rPr lang="en-US" dirty="0" smtClean="0">
                <a:solidFill>
                  <a:srgbClr val="FF0000"/>
                </a:solidFill>
              </a:rPr>
              <a:t>Fault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831" t="12285" r="51289" b="12015"/>
          <a:stretch>
            <a:fillRect/>
          </a:stretch>
        </p:blipFill>
        <p:spPr bwMode="auto">
          <a:xfrm>
            <a:off x="163902" y="1634225"/>
            <a:ext cx="4255698" cy="375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5410200"/>
            <a:ext cx="152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shot gather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5410200"/>
            <a:ext cx="302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Filtered with (25-35-100-120 Hz)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51831" t="12285" r="1165" b="12015"/>
          <a:stretch>
            <a:fillRect/>
          </a:stretch>
        </p:blipFill>
        <p:spPr bwMode="auto">
          <a:xfrm>
            <a:off x="4648200" y="1659147"/>
            <a:ext cx="4266952" cy="375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Hockley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Fault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53A2-712C-4208-A305-4746689FDAF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887" t="12488" r="1332" b="5114"/>
          <a:stretch>
            <a:fillRect/>
          </a:stretch>
        </p:blipFill>
        <p:spPr bwMode="auto">
          <a:xfrm>
            <a:off x="685800" y="1905000"/>
            <a:ext cx="7772400" cy="361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5596" y="1792857"/>
            <a:ext cx="708804" cy="42865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200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400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600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800</a:t>
            </a:r>
          </a:p>
          <a:p>
            <a:pPr algn="ctr"/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smtClean="0"/>
              <a:t>1000</a:t>
            </a:r>
          </a:p>
          <a:p>
            <a:pPr algn="ctr"/>
            <a:r>
              <a:rPr lang="en-US" sz="1600" dirty="0" smtClean="0"/>
              <a:t>(m)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1676400"/>
            <a:ext cx="81852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b">
            <a:spAutoFit/>
          </a:bodyPr>
          <a:lstStyle/>
          <a:p>
            <a:r>
              <a:rPr lang="en-US" sz="1600" dirty="0" smtClean="0"/>
              <a:t>0      50          150         250         350         450        550         650         750         850         950         1050 (m)</a:t>
            </a:r>
            <a:endParaRPr lang="en-US" sz="16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76600" y="1981200"/>
            <a:ext cx="1905000" cy="152400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29582" y="2286000"/>
            <a:ext cx="671018" cy="369332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Fault?</a:t>
            </a:r>
            <a:endParaRPr lang="en-US" dirty="0">
              <a:solidFill>
                <a:srgbClr val="FF00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543800" y="1307068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305800" y="1154668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</a:t>
            </a:r>
            <a:endParaRPr lang="en-US" dirty="0"/>
          </a:p>
        </p:txBody>
      </p:sp>
      <p:graphicFrame>
        <p:nvGraphicFramePr>
          <p:cNvPr id="34" name="Chart 33"/>
          <p:cNvGraphicFramePr/>
          <p:nvPr/>
        </p:nvGraphicFramePr>
        <p:xfrm>
          <a:off x="685801" y="5562600"/>
          <a:ext cx="8458199" cy="129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281982" y="5802868"/>
            <a:ext cx="1512402" cy="369332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Elevation (GPS)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2286000" y="2133600"/>
            <a:ext cx="990600" cy="1524000"/>
          </a:xfrm>
          <a:prstGeom prst="line">
            <a:avLst/>
          </a:prstGeom>
          <a:ln w="28575">
            <a:solidFill>
              <a:srgbClr val="15F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4246</TotalTime>
  <Words>785</Words>
  <Application>Microsoft Office PowerPoint</Application>
  <PresentationFormat>On-screen Show (4:3)</PresentationFormat>
  <Paragraphs>247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Equity</vt:lpstr>
      <vt:lpstr> What’s underneath Houston?      Faults, salt, &amp; sediments   </vt:lpstr>
      <vt:lpstr>Outline</vt:lpstr>
      <vt:lpstr>Field work AGL has achieved</vt:lpstr>
      <vt:lpstr>Field work done in “H” town</vt:lpstr>
      <vt:lpstr>Field equipment</vt:lpstr>
      <vt:lpstr>PowerPoint Presentation</vt:lpstr>
      <vt:lpstr>PowerPoint Presentation</vt:lpstr>
      <vt:lpstr>Hockley Fault</vt:lpstr>
      <vt:lpstr>Hockley Fault</vt:lpstr>
      <vt:lpstr>Pierce Junction salt dome</vt:lpstr>
      <vt:lpstr>Pierce Junction salt dome</vt:lpstr>
      <vt:lpstr>ERP-sediments</vt:lpstr>
      <vt:lpstr>UH Coast Center-sediments</vt:lpstr>
      <vt:lpstr>Summary</vt:lpstr>
      <vt:lpstr>AGL capability &amp; future field work</vt:lpstr>
      <vt:lpstr>PowerPoint Presentation</vt:lpstr>
    </vt:vector>
  </TitlesOfParts>
  <Company>Geosciences, 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underneath Houston? Faults, salt, &amp; sediments</dc:title>
  <dc:creator>Li</dc:creator>
  <cp:lastModifiedBy>AGL Field Laptop</cp:lastModifiedBy>
  <cp:revision>313</cp:revision>
  <dcterms:created xsi:type="dcterms:W3CDTF">2012-04-26T01:04:23Z</dcterms:created>
  <dcterms:modified xsi:type="dcterms:W3CDTF">2012-05-02T15:37:13Z</dcterms:modified>
</cp:coreProperties>
</file>